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lvl1pPr>
      <a:defRPr>
        <a:latin typeface="Calibri"/>
        <a:ea typeface="Calibri"/>
        <a:cs typeface="Calibri"/>
        <a:sym typeface="Calibri"/>
      </a:defRPr>
    </a:lvl1pPr>
    <a:lvl2pPr indent="457200">
      <a:defRPr>
        <a:latin typeface="Calibri"/>
        <a:ea typeface="Calibri"/>
        <a:cs typeface="Calibri"/>
        <a:sym typeface="Calibri"/>
      </a:defRPr>
    </a:lvl2pPr>
    <a:lvl3pPr indent="914400">
      <a:defRPr>
        <a:latin typeface="Calibri"/>
        <a:ea typeface="Calibri"/>
        <a:cs typeface="Calibri"/>
        <a:sym typeface="Calibri"/>
      </a:defRPr>
    </a:lvl3pPr>
    <a:lvl4pPr indent="1371600">
      <a:defRPr>
        <a:latin typeface="Calibri"/>
        <a:ea typeface="Calibri"/>
        <a:cs typeface="Calibri"/>
        <a:sym typeface="Calibri"/>
      </a:defRPr>
    </a:lvl4pPr>
    <a:lvl5pPr indent="1828800">
      <a:defRPr>
        <a:latin typeface="Calibri"/>
        <a:ea typeface="Calibri"/>
        <a:cs typeface="Calibri"/>
        <a:sym typeface="Calibri"/>
      </a:defRPr>
    </a:lvl5pPr>
    <a:lvl6pPr indent="2286000">
      <a:defRPr>
        <a:latin typeface="Calibri"/>
        <a:ea typeface="Calibri"/>
        <a:cs typeface="Calibri"/>
        <a:sym typeface="Calibri"/>
      </a:defRPr>
    </a:lvl6pPr>
    <a:lvl7pPr indent="2743200">
      <a:defRPr>
        <a:latin typeface="Calibri"/>
        <a:ea typeface="Calibri"/>
        <a:cs typeface="Calibri"/>
        <a:sym typeface="Calibri"/>
      </a:defRPr>
    </a:lvl7pPr>
    <a:lvl8pPr indent="3200400">
      <a:defRPr>
        <a:latin typeface="Calibri"/>
        <a:ea typeface="Calibri"/>
        <a:cs typeface="Calibri"/>
        <a:sym typeface="Calibri"/>
      </a:defRPr>
    </a:lvl8pPr>
    <a:lvl9pPr indent="3657600">
      <a:defRPr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B9BD5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B9BD5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47" name="Shape 4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77781001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3509963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 lvl="0">
              <a:defRPr sz="1800"/>
            </a:pPr>
            <a:r>
              <a:rPr sz="6000"/>
              <a:t>Texte du titre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1524000" y="3602037"/>
            <a:ext cx="9144000" cy="32559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 lvl="0">
              <a:defRPr sz="1800"/>
            </a:pPr>
            <a:r>
              <a:rPr sz="2400"/>
              <a:t>Texte niveau 1</a:t>
            </a:r>
          </a:p>
          <a:p>
            <a:pPr lvl="1">
              <a:defRPr sz="1800"/>
            </a:pPr>
            <a:r>
              <a:rPr sz="2400"/>
              <a:t>Texte niveau 2</a:t>
            </a:r>
          </a:p>
          <a:p>
            <a:pPr lvl="2">
              <a:defRPr sz="1800"/>
            </a:pPr>
            <a:r>
              <a:rPr sz="2400"/>
              <a:t>Texte niveau 3</a:t>
            </a:r>
          </a:p>
          <a:p>
            <a:pPr lvl="3">
              <a:defRPr sz="1800"/>
            </a:pPr>
            <a:r>
              <a:rPr sz="2400"/>
              <a:t>Texte niveau 4</a:t>
            </a:r>
          </a:p>
          <a:p>
            <a:pPr lvl="4">
              <a:defRPr sz="1800"/>
            </a:pPr>
            <a:r>
              <a:rPr sz="2400"/>
              <a:t>Texte niveau 5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Texte du titre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Texte niveau 1</a:t>
            </a:r>
          </a:p>
          <a:p>
            <a:pPr lvl="1">
              <a:defRPr sz="1800"/>
            </a:pPr>
            <a:r>
              <a:rPr sz="2800"/>
              <a:t>Texte niveau 2</a:t>
            </a:r>
          </a:p>
          <a:p>
            <a:pPr lvl="2">
              <a:defRPr sz="1800"/>
            </a:pPr>
            <a:r>
              <a:rPr sz="2800"/>
              <a:t>Texte niveau 3</a:t>
            </a:r>
          </a:p>
          <a:p>
            <a:pPr lvl="3">
              <a:defRPr sz="1800"/>
            </a:pPr>
            <a:r>
              <a:rPr sz="2800"/>
              <a:t>Texte niveau 4</a:t>
            </a:r>
          </a:p>
          <a:p>
            <a:pPr lvl="4">
              <a:defRPr sz="1800"/>
            </a:pPr>
            <a:r>
              <a:rPr sz="2800"/>
              <a:t>Texte niveau 5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xfrm>
            <a:off x="8724900" y="0"/>
            <a:ext cx="2628900" cy="6542088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Texte du titre</a:t>
            </a:r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xfrm>
            <a:off x="838200" y="365125"/>
            <a:ext cx="7734300" cy="649287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Texte niveau 1</a:t>
            </a:r>
          </a:p>
          <a:p>
            <a:pPr lvl="1">
              <a:defRPr sz="1800"/>
            </a:pPr>
            <a:r>
              <a:rPr sz="2800"/>
              <a:t>Texte niveau 2</a:t>
            </a:r>
          </a:p>
          <a:p>
            <a:pPr lvl="2">
              <a:defRPr sz="1800"/>
            </a:pPr>
            <a:r>
              <a:rPr sz="2800"/>
              <a:t>Texte niveau 3</a:t>
            </a:r>
          </a:p>
          <a:p>
            <a:pPr lvl="3">
              <a:defRPr sz="1800"/>
            </a:pPr>
            <a:r>
              <a:rPr sz="2800"/>
              <a:t>Texte niveau 4</a:t>
            </a:r>
          </a:p>
          <a:p>
            <a:pPr lvl="4">
              <a:defRPr sz="1800"/>
            </a:pPr>
            <a:r>
              <a:rPr sz="2800"/>
              <a:t>Texte niveau 5</a:t>
            </a:r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Texte du titre</a:t>
            </a:r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Texte niveau 1</a:t>
            </a:r>
          </a:p>
          <a:p>
            <a:pPr lvl="1">
              <a:defRPr sz="1800"/>
            </a:pPr>
            <a:r>
              <a:rPr sz="2800"/>
              <a:t>Texte niveau 2</a:t>
            </a:r>
          </a:p>
          <a:p>
            <a:pPr lvl="2">
              <a:defRPr sz="1800"/>
            </a:pPr>
            <a:r>
              <a:rPr sz="2800"/>
              <a:t>Texte niveau 3</a:t>
            </a:r>
          </a:p>
          <a:p>
            <a:pPr lvl="3">
              <a:defRPr sz="1800"/>
            </a:pPr>
            <a:r>
              <a:rPr sz="2800"/>
              <a:t>Texte niveau 4</a:t>
            </a:r>
          </a:p>
          <a:p>
            <a:pPr lvl="4">
              <a:defRPr sz="1800"/>
            </a:pPr>
            <a:r>
              <a:rPr sz="2800"/>
              <a:t>Texte niveau 5</a:t>
            </a:r>
          </a:p>
        </p:txBody>
      </p:sp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xfrm>
            <a:off x="831850" y="0"/>
            <a:ext cx="10515600" cy="4562475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Texte du titre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xfrm>
            <a:off x="831850" y="4589462"/>
            <a:ext cx="10515600" cy="226853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888888"/>
                </a:solidFill>
              </a:rPr>
              <a:t>Texte niveau 1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888888"/>
                </a:solidFill>
              </a:rPr>
              <a:t>Texte niveau 2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888888"/>
                </a:solidFill>
              </a:rPr>
              <a:t>Texte niveau 3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888888"/>
                </a:solidFill>
              </a:rPr>
              <a:t>Texte niveau 4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888888"/>
                </a:solidFill>
              </a:rPr>
              <a:t>Texte niveau 5</a:t>
            </a:r>
          </a:p>
        </p:txBody>
      </p:sp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Texte du titre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5181600" cy="503237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Texte niveau 1</a:t>
            </a:r>
          </a:p>
          <a:p>
            <a:pPr lvl="1">
              <a:defRPr sz="1800"/>
            </a:pPr>
            <a:r>
              <a:rPr sz="2800"/>
              <a:t>Texte niveau 2</a:t>
            </a:r>
          </a:p>
          <a:p>
            <a:pPr lvl="2">
              <a:defRPr sz="1800"/>
            </a:pPr>
            <a:r>
              <a:rPr sz="2800"/>
              <a:t>Texte niveau 3</a:t>
            </a:r>
          </a:p>
          <a:p>
            <a:pPr lvl="3">
              <a:defRPr sz="1800"/>
            </a:pPr>
            <a:r>
              <a:rPr sz="2800"/>
              <a:t>Texte niveau 4</a:t>
            </a:r>
          </a:p>
          <a:p>
            <a:pPr lvl="4">
              <a:defRPr sz="1800"/>
            </a:pPr>
            <a:r>
              <a:rPr sz="2800"/>
              <a:t>Texte niveau 5</a:t>
            </a: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Texte du titre</a:t>
            </a:r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pPr lvl="0">
              <a:defRPr sz="1800" b="0"/>
            </a:pPr>
            <a:r>
              <a:rPr sz="2400" b="1"/>
              <a:t>Texte niveau 1</a:t>
            </a:r>
          </a:p>
          <a:p>
            <a:pPr lvl="1">
              <a:defRPr sz="1800" b="0"/>
            </a:pPr>
            <a:r>
              <a:rPr sz="2400" b="1"/>
              <a:t>Texte niveau 2</a:t>
            </a:r>
          </a:p>
          <a:p>
            <a:pPr lvl="2">
              <a:defRPr sz="1800" b="0"/>
            </a:pPr>
            <a:r>
              <a:rPr sz="2400" b="1"/>
              <a:t>Texte niveau 3</a:t>
            </a:r>
          </a:p>
          <a:p>
            <a:pPr lvl="3">
              <a:defRPr sz="1800" b="0"/>
            </a:pPr>
            <a:r>
              <a:rPr sz="2400" b="1"/>
              <a:t>Texte niveau 4</a:t>
            </a:r>
          </a:p>
          <a:p>
            <a:pPr lvl="4">
              <a:defRPr sz="1800" b="0"/>
            </a:pPr>
            <a:r>
              <a:rPr sz="2400" b="1"/>
              <a:t>Texte niveau 5</a:t>
            </a:r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Texte du titre</a:t>
            </a:r>
          </a:p>
        </p:txBody>
      </p:sp>
      <p:sp>
        <p:nvSpPr>
          <p:cNvPr id="27" name="Shape 2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xfrm>
            <a:off x="839787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Texte du titre</a:t>
            </a:r>
          </a:p>
        </p:txBody>
      </p:sp>
      <p:sp>
        <p:nvSpPr>
          <p:cNvPr id="32" name="Shape 32"/>
          <p:cNvSpPr>
            <a:spLocks noGrp="1"/>
          </p:cNvSpPr>
          <p:nvPr>
            <p:ph type="body" idx="1"/>
          </p:nvPr>
        </p:nvSpPr>
        <p:spPr>
          <a:xfrm>
            <a:off x="5183187" y="987425"/>
            <a:ext cx="6172201" cy="587057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 lvl="0">
              <a:defRPr sz="1800"/>
            </a:pPr>
            <a:r>
              <a:rPr sz="3200"/>
              <a:t>Texte niveau 1</a:t>
            </a:r>
          </a:p>
          <a:p>
            <a:pPr lvl="1">
              <a:defRPr sz="1800"/>
            </a:pPr>
            <a:r>
              <a:rPr sz="3200"/>
              <a:t>Texte niveau 2</a:t>
            </a:r>
          </a:p>
          <a:p>
            <a:pPr lvl="2">
              <a:defRPr sz="1800"/>
            </a:pPr>
            <a:r>
              <a:rPr sz="3200"/>
              <a:t>Texte niveau 3</a:t>
            </a:r>
          </a:p>
          <a:p>
            <a:pPr lvl="3">
              <a:defRPr sz="1800"/>
            </a:pPr>
            <a:r>
              <a:rPr sz="3200"/>
              <a:t>Texte niveau 4</a:t>
            </a:r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839787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Texte du titre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839787" y="2057400"/>
            <a:ext cx="3932239" cy="480060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 lvl="0">
              <a:defRPr sz="1800"/>
            </a:pPr>
            <a:r>
              <a:rPr sz="1600"/>
              <a:t>Texte niveau 1</a:t>
            </a:r>
          </a:p>
          <a:p>
            <a:pPr lvl="1">
              <a:defRPr sz="1800"/>
            </a:pPr>
            <a:r>
              <a:rPr sz="1600"/>
              <a:t>Texte niveau 2</a:t>
            </a:r>
          </a:p>
          <a:p>
            <a:pPr lvl="2">
              <a:defRPr sz="1800"/>
            </a:pPr>
            <a:r>
              <a:rPr sz="1600"/>
              <a:t>Texte niveau 3</a:t>
            </a:r>
          </a:p>
          <a:p>
            <a:pPr lvl="3">
              <a:defRPr sz="1800"/>
            </a:pPr>
            <a:r>
              <a:rPr sz="1600"/>
              <a:t>Texte niveau 4</a:t>
            </a:r>
          </a:p>
          <a:p>
            <a:pPr lvl="4">
              <a:defRPr sz="1800"/>
            </a:pPr>
            <a:r>
              <a:rPr sz="1600"/>
              <a:t>Texte niveau 5</a:t>
            </a:r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838200" y="230187"/>
            <a:ext cx="10515600" cy="1595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/>
            </a:pPr>
            <a:r>
              <a:rPr sz="4400"/>
              <a:t>Texte du titre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50323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 lvl="0">
              <a:defRPr sz="1800"/>
            </a:pPr>
            <a:r>
              <a:rPr sz="2800"/>
              <a:t>Texte niveau 1</a:t>
            </a:r>
          </a:p>
          <a:p>
            <a:pPr lvl="1">
              <a:defRPr sz="1800"/>
            </a:pPr>
            <a:r>
              <a:rPr sz="2800"/>
              <a:t>Texte niveau 2</a:t>
            </a:r>
          </a:p>
          <a:p>
            <a:pPr lvl="2">
              <a:defRPr sz="1800"/>
            </a:pPr>
            <a:r>
              <a:rPr sz="2800"/>
              <a:t>Texte niveau 3</a:t>
            </a:r>
          </a:p>
          <a:p>
            <a:pPr lvl="3">
              <a:defRPr sz="1800"/>
            </a:pPr>
            <a:r>
              <a:rPr sz="2800"/>
              <a:t>Texte niveau 4</a:t>
            </a:r>
          </a:p>
          <a:p>
            <a:pPr lvl="4">
              <a:defRPr sz="1800"/>
            </a:pPr>
            <a:r>
              <a:rPr sz="2800"/>
              <a:t>Texte niveau 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8610600" y="6404292"/>
            <a:ext cx="2743200" cy="2692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 lvl="0"/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1pPr>
      <a:lvl2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2pPr>
      <a:lvl3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3pPr>
      <a:lvl4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4pPr>
      <a:lvl5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5pPr>
      <a:lvl6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6pPr>
      <a:lvl7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7pPr>
      <a:lvl8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8pPr>
      <a:lvl9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indent="-2286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1pPr>
      <a:lvl2pPr marL="723900" indent="-2667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2pPr>
      <a:lvl3pPr marL="1234439" indent="-320039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3pPr>
      <a:lvl4pPr marL="1727200" indent="-3556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4pPr>
      <a:lvl5pPr marL="2184400" indent="-3556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5pPr>
      <a:lvl6pPr marL="2641600" indent="-3556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6pPr>
      <a:lvl7pPr marL="3098800" indent="-3556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7pPr>
      <a:lvl8pPr marL="3556000" indent="-3556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8pPr>
      <a:lvl9pPr marL="4013200" indent="-3556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t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/>
          </p:cNvSpPr>
          <p:nvPr>
            <p:ph type="title"/>
          </p:nvPr>
        </p:nvSpPr>
        <p:spPr>
          <a:xfrm>
            <a:off x="83976" y="2607660"/>
            <a:ext cx="10027299" cy="231130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l" defTabSz="676655">
              <a:defRPr sz="1800"/>
            </a:pPr>
            <a:r>
              <a:rPr sz="5846" dirty="0">
                <a:solidFill>
                  <a:srgbClr val="FF00FF"/>
                </a:solidFill>
              </a:rPr>
              <a:t>JOURNAL CLUB</a:t>
            </a:r>
            <a:br>
              <a:rPr sz="5846" dirty="0">
                <a:solidFill>
                  <a:srgbClr val="FF00FF"/>
                </a:solidFill>
              </a:rPr>
            </a:br>
            <a:r>
              <a:rPr lang="nl-BE" sz="1998" dirty="0" smtClean="0">
                <a:solidFill>
                  <a:srgbClr val="FFFFFF"/>
                </a:solidFill>
              </a:rPr>
              <a:t>Nieuwe evoluties binnen Forensische </a:t>
            </a:r>
            <a:r>
              <a:rPr lang="nl-BE" sz="1998" dirty="0">
                <a:solidFill>
                  <a:srgbClr val="FFFFFF"/>
                </a:solidFill>
              </a:rPr>
              <a:t>G</a:t>
            </a:r>
            <a:r>
              <a:rPr lang="nl-BE" sz="1998" dirty="0" smtClean="0">
                <a:solidFill>
                  <a:srgbClr val="FFFFFF"/>
                </a:solidFill>
              </a:rPr>
              <a:t>eneeskunde en bijzondere casussen.</a:t>
            </a:r>
            <a:r>
              <a:rPr sz="1998" dirty="0">
                <a:solidFill>
                  <a:srgbClr val="FFFFFF"/>
                </a:solidFill>
              </a:rPr>
              <a:t/>
            </a:r>
            <a:br>
              <a:rPr sz="1998" dirty="0">
                <a:solidFill>
                  <a:srgbClr val="FFFFFF"/>
                </a:solidFill>
              </a:rPr>
            </a:br>
            <a:r>
              <a:rPr sz="1998" dirty="0">
                <a:solidFill>
                  <a:srgbClr val="FFFFFF"/>
                </a:solidFill>
              </a:rPr>
              <a:t/>
            </a:r>
            <a:br>
              <a:rPr sz="1998" dirty="0">
                <a:solidFill>
                  <a:srgbClr val="FFFFFF"/>
                </a:solidFill>
              </a:rPr>
            </a:br>
            <a:r>
              <a:rPr sz="1998" dirty="0">
                <a:solidFill>
                  <a:srgbClr val="FFFFFF"/>
                </a:solidFill>
              </a:rPr>
              <a:t>13 November 2015</a:t>
            </a:r>
            <a:br>
              <a:rPr sz="1998" dirty="0">
                <a:solidFill>
                  <a:srgbClr val="FFFFFF"/>
                </a:solidFill>
              </a:rPr>
            </a:br>
            <a:r>
              <a:rPr sz="1998" dirty="0" err="1">
                <a:solidFill>
                  <a:srgbClr val="FFFFFF"/>
                </a:solidFill>
              </a:rPr>
              <a:t>Cercle</a:t>
            </a:r>
            <a:r>
              <a:rPr sz="1998" dirty="0">
                <a:solidFill>
                  <a:srgbClr val="FFFFFF"/>
                </a:solidFill>
              </a:rPr>
              <a:t> de </a:t>
            </a:r>
            <a:r>
              <a:rPr sz="1998" dirty="0" err="1">
                <a:solidFill>
                  <a:srgbClr val="FFFFFF"/>
                </a:solidFill>
              </a:rPr>
              <a:t>Wallonie</a:t>
            </a:r>
            <a:r>
              <a:rPr sz="1998" dirty="0">
                <a:solidFill>
                  <a:srgbClr val="FFFFFF"/>
                </a:solidFill>
              </a:rPr>
              <a:t/>
            </a:r>
            <a:br>
              <a:rPr sz="1998" dirty="0">
                <a:solidFill>
                  <a:srgbClr val="FFFFFF"/>
                </a:solidFill>
              </a:rPr>
            </a:br>
            <a:r>
              <a:rPr sz="1998" dirty="0" smtClean="0">
                <a:solidFill>
                  <a:srgbClr val="FFFFFF"/>
                </a:solidFill>
              </a:rPr>
              <a:t>Nam</a:t>
            </a:r>
            <a:r>
              <a:rPr lang="nl-BE" sz="1998" dirty="0" smtClean="0">
                <a:solidFill>
                  <a:srgbClr val="FFFFFF"/>
                </a:solidFill>
              </a:rPr>
              <a:t>en</a:t>
            </a:r>
            <a:endParaRPr sz="1998" dirty="0">
              <a:solidFill>
                <a:srgbClr val="FFFFFF"/>
              </a:solidFill>
            </a:endParaRPr>
          </a:p>
        </p:txBody>
      </p:sp>
      <p:pic>
        <p:nvPicPr>
          <p:cNvPr id="50" name="image2.jpg" descr="cid:part1.07050305.09040005@projectsmania.com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8619" y="5071031"/>
            <a:ext cx="1816656" cy="167893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2</a:t>
            </a:fld>
            <a:endParaRPr sz="1200">
              <a:solidFill>
                <a:srgbClr val="888888"/>
              </a:solidFill>
            </a:endParaRPr>
          </a:p>
        </p:txBody>
      </p:sp>
      <p:graphicFrame>
        <p:nvGraphicFramePr>
          <p:cNvPr id="53" name="Table 53"/>
          <p:cNvGraphicFramePr/>
          <p:nvPr>
            <p:extLst>
              <p:ext uri="{D42A27DB-BD31-4B8C-83A1-F6EECF244321}">
                <p14:modId xmlns:p14="http://schemas.microsoft.com/office/powerpoint/2010/main" val="1328517932"/>
              </p:ext>
            </p:extLst>
          </p:nvPr>
        </p:nvGraphicFramePr>
        <p:xfrm>
          <a:off x="314649" y="22112"/>
          <a:ext cx="6884818" cy="7573402"/>
        </p:xfrm>
        <a:graphic>
          <a:graphicData uri="http://schemas.openxmlformats.org/drawingml/2006/table">
            <a:tbl>
              <a:tblPr firstCol="1" bandRow="1">
                <a:tableStyleId>{4C3C2611-4C71-4FC5-86AE-919BDF0F9419}</a:tableStyleId>
              </a:tblPr>
              <a:tblGrid>
                <a:gridCol w="1791201"/>
                <a:gridCol w="855096"/>
                <a:gridCol w="4238521"/>
              </a:tblGrid>
              <a:tr h="282575">
                <a:tc>
                  <a:txBody>
                    <a:bodyPr/>
                    <a:lstStyle/>
                    <a:p>
                      <a:pPr lvl="0" algn="l" defTabSz="457200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lang="nl-BE" sz="1000" b="1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Welkom</a:t>
                      </a:r>
                      <a:endParaRPr sz="1000" b="1" dirty="0">
                        <a:latin typeface="+mn-lt"/>
                        <a:ea typeface="+mn-ea"/>
                        <a:cs typeface="+mn-cs"/>
                        <a:sym typeface="Helvetica"/>
                      </a:endParaRP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E3E4E4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 b="0" i="0"/>
                      </a:pPr>
                      <a:r>
                        <a:rPr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8</a:t>
                      </a:r>
                      <a:r>
                        <a:rPr lang="nl-BE"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U</a:t>
                      </a:r>
                      <a:r>
                        <a:rPr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30</a:t>
                      </a:r>
                      <a:endParaRPr sz="800" dirty="0">
                        <a:latin typeface="+mn-lt"/>
                        <a:ea typeface="+mn-ea"/>
                        <a:cs typeface="+mn-cs"/>
                        <a:sym typeface="Helvetica"/>
                      </a:endParaRPr>
                    </a:p>
                  </a:txBody>
                  <a:tcPr marL="50800" marR="50800" marT="50800" marB="5080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defTabSz="457200">
                        <a:defRPr b="0" i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lvl="0" algn="l" defTabSz="457200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1000" b="1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INTRO</a:t>
                      </a: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9CE15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 b="0" i="0"/>
                      </a:pPr>
                      <a:r>
                        <a:rPr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8</a:t>
                      </a:r>
                      <a:r>
                        <a:rPr lang="nl-BE"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U</a:t>
                      </a:r>
                      <a:r>
                        <a:rPr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50</a:t>
                      </a:r>
                      <a:endParaRPr sz="800" dirty="0">
                        <a:latin typeface="+mn-lt"/>
                        <a:ea typeface="+mn-ea"/>
                        <a:cs typeface="+mn-cs"/>
                        <a:sym typeface="Helvetica"/>
                      </a:endParaRPr>
                    </a:p>
                  </a:txBody>
                  <a:tcPr marL="50800" marR="50800" marT="50800" marB="5080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9CE159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defTabSz="457200">
                        <a:defRPr sz="1800" b="0" i="0"/>
                      </a:pPr>
                      <a:r>
                        <a:rPr sz="1200" dirty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Dr F. </a:t>
                      </a:r>
                      <a:r>
                        <a:rPr sz="1200" dirty="0" err="1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Beauthier</a:t>
                      </a:r>
                      <a:r>
                        <a:rPr sz="1200" dirty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, </a:t>
                      </a:r>
                      <a:r>
                        <a:rPr sz="1200" dirty="0" smtClean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vice</a:t>
                      </a:r>
                      <a:r>
                        <a:rPr lang="nl-BE" sz="1200" dirty="0" smtClean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-voorzitter</a:t>
                      </a:r>
                      <a:r>
                        <a:rPr lang="nl-BE" sz="1200" baseline="0" dirty="0" smtClean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 </a:t>
                      </a:r>
                      <a:r>
                        <a:rPr lang="nl-BE" sz="1200" dirty="0" smtClean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KBGGG</a:t>
                      </a:r>
                      <a:endParaRPr sz="1200" dirty="0">
                        <a:solidFill>
                          <a:srgbClr val="1E497D"/>
                        </a:solidFill>
                        <a:latin typeface="Times"/>
                        <a:ea typeface="Times"/>
                        <a:cs typeface="Times"/>
                        <a:sym typeface="Times"/>
                      </a:endParaRP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EFEFEF"/>
                    </a:solidFill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lvl="0" algn="l" defTabSz="457200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1000" b="1" dirty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Laurent Blaise, </a:t>
                      </a:r>
                      <a:r>
                        <a:rPr lang="nl-BE" sz="1000" b="1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Financieel S</a:t>
                      </a:r>
                      <a:r>
                        <a:rPr sz="1000" b="1" dirty="0" err="1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enior</a:t>
                      </a:r>
                      <a:r>
                        <a:rPr sz="1000" b="1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 </a:t>
                      </a:r>
                      <a:r>
                        <a:rPr sz="1000" b="1" dirty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Consultant </a:t>
                      </a:r>
                      <a:r>
                        <a:rPr sz="1000" b="1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Pareto</a:t>
                      </a:r>
                      <a:endParaRPr sz="1000" b="1" dirty="0">
                        <a:latin typeface="+mn-lt"/>
                        <a:ea typeface="+mn-ea"/>
                        <a:cs typeface="+mn-cs"/>
                        <a:sym typeface="Helvetica"/>
                      </a:endParaRP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 b="0" i="0"/>
                      </a:pPr>
                      <a:r>
                        <a:rPr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9</a:t>
                      </a:r>
                      <a:r>
                        <a:rPr lang="nl-BE"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U</a:t>
                      </a:r>
                      <a:r>
                        <a:rPr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-10</a:t>
                      </a:r>
                      <a:r>
                        <a:rPr lang="nl-BE"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U</a:t>
                      </a:r>
                      <a:endParaRPr sz="800" dirty="0">
                        <a:latin typeface="+mn-lt"/>
                        <a:ea typeface="+mn-ea"/>
                        <a:cs typeface="+mn-cs"/>
                        <a:sym typeface="Helvetica"/>
                      </a:endParaRPr>
                    </a:p>
                  </a:txBody>
                  <a:tcPr marL="50800" marR="50800" marT="50800" marB="5080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defTabSz="457200">
                        <a:defRPr sz="1800" b="0" i="0"/>
                      </a:pPr>
                      <a:r>
                        <a:rPr sz="1200" dirty="0" err="1" smtClean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Conf</a:t>
                      </a:r>
                      <a:r>
                        <a:rPr lang="nl-BE" sz="1200" dirty="0" err="1" smtClean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erentie</a:t>
                      </a:r>
                      <a:r>
                        <a:rPr sz="1200" dirty="0" smtClean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 </a:t>
                      </a:r>
                      <a:r>
                        <a:rPr sz="1200" dirty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Pareto</a:t>
                      </a: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lvl="0" algn="l" defTabSz="457200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lang="nl-BE" sz="1000" b="1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KOFFIE</a:t>
                      </a:r>
                      <a:r>
                        <a:rPr lang="nl-BE" sz="1000" b="1" baseline="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 PAUZE</a:t>
                      </a:r>
                      <a:endParaRPr sz="1000" b="1" dirty="0">
                        <a:latin typeface="+mn-lt"/>
                        <a:ea typeface="+mn-ea"/>
                        <a:cs typeface="+mn-cs"/>
                        <a:sym typeface="Helvetica"/>
                      </a:endParaRP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64B3D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 b="0" i="0"/>
                      </a:pPr>
                      <a:r>
                        <a:rPr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10</a:t>
                      </a:r>
                      <a:r>
                        <a:rPr lang="nl-BE"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U</a:t>
                      </a:r>
                      <a:r>
                        <a:rPr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-10</a:t>
                      </a:r>
                      <a:r>
                        <a:rPr lang="nl-BE"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U</a:t>
                      </a:r>
                      <a:r>
                        <a:rPr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30</a:t>
                      </a:r>
                      <a:endParaRPr sz="800" dirty="0">
                        <a:latin typeface="+mn-lt"/>
                        <a:ea typeface="+mn-ea"/>
                        <a:cs typeface="+mn-cs"/>
                        <a:sym typeface="Helvetica"/>
                      </a:endParaRPr>
                    </a:p>
                  </a:txBody>
                  <a:tcPr marL="50800" marR="50800" marT="50800" marB="5080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64B3DF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defTabSz="457200">
                        <a:defRPr b="0" i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EFEFEF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lvl="0" algn="l" defTabSz="457200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1000" b="1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SESSI</a:t>
                      </a:r>
                      <a:r>
                        <a:rPr lang="nl-BE" sz="1000" b="1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E</a:t>
                      </a:r>
                      <a:r>
                        <a:rPr sz="1000" b="1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 TOXICO/</a:t>
                      </a:r>
                      <a:r>
                        <a:rPr lang="nl-BE" sz="1000" b="1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DNA</a:t>
                      </a:r>
                      <a:endParaRPr sz="1000" b="1" dirty="0">
                        <a:latin typeface="+mn-lt"/>
                        <a:ea typeface="+mn-ea"/>
                        <a:cs typeface="+mn-cs"/>
                        <a:sym typeface="Helvetica"/>
                      </a:endParaRP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6EC038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 b="0" i="0"/>
                      </a:pPr>
                      <a:r>
                        <a:rPr sz="80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 </a:t>
                      </a:r>
                    </a:p>
                  </a:txBody>
                  <a:tcPr marL="50800" marR="50800" marT="50800" marB="5080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6EC038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defTabSz="457200">
                        <a:defRPr sz="1800" b="0" i="0"/>
                      </a:pPr>
                      <a:r>
                        <a:rPr sz="120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 </a:t>
                      </a: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lvl="0" algn="l" defTabSz="457200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1000" b="1" dirty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VINCENT DI FAZIO, </a:t>
                      </a:r>
                      <a:r>
                        <a:rPr sz="1000" b="1" dirty="0" err="1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Toxicolo</a:t>
                      </a:r>
                      <a:r>
                        <a:rPr lang="nl-BE" sz="1000" b="1" dirty="0" err="1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og</a:t>
                      </a:r>
                      <a:r>
                        <a:rPr sz="1000" b="1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 </a:t>
                      </a:r>
                      <a:r>
                        <a:rPr lang="nl-BE" sz="1000" b="1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NICC</a:t>
                      </a:r>
                      <a:endParaRPr sz="1000" b="1" dirty="0">
                        <a:latin typeface="+mn-lt"/>
                        <a:ea typeface="+mn-ea"/>
                        <a:cs typeface="+mn-cs"/>
                        <a:sym typeface="Helvetica"/>
                      </a:endParaRP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E3E4E4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 b="0" i="0"/>
                      </a:pPr>
                      <a:r>
                        <a:rPr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10</a:t>
                      </a:r>
                      <a:r>
                        <a:rPr lang="nl-BE"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U</a:t>
                      </a:r>
                      <a:r>
                        <a:rPr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30-11</a:t>
                      </a:r>
                      <a:r>
                        <a:rPr lang="nl-BE"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U</a:t>
                      </a:r>
                      <a:r>
                        <a:rPr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00</a:t>
                      </a:r>
                      <a:endParaRPr sz="800" dirty="0">
                        <a:latin typeface="+mn-lt"/>
                        <a:ea typeface="+mn-ea"/>
                        <a:cs typeface="+mn-cs"/>
                        <a:sym typeface="Helvetica"/>
                      </a:endParaRPr>
                    </a:p>
                  </a:txBody>
                  <a:tcPr marL="50800" marR="50800" marT="50800" marB="5080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defTabSz="457200">
                        <a:defRPr sz="1800" b="0" i="0"/>
                      </a:pPr>
                      <a:r>
                        <a:rPr sz="1200" dirty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DFSA </a:t>
                      </a:r>
                      <a:r>
                        <a:rPr lang="nl-BE" sz="1200" dirty="0" smtClean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bij gebruik van </a:t>
                      </a:r>
                      <a:r>
                        <a:rPr sz="1200" dirty="0" smtClean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ketamine </a:t>
                      </a:r>
                      <a:r>
                        <a:rPr lang="nl-BE" sz="1200" dirty="0" smtClean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en</a:t>
                      </a:r>
                      <a:r>
                        <a:rPr sz="1200" dirty="0" smtClean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 </a:t>
                      </a:r>
                      <a:r>
                        <a:rPr sz="1200" dirty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diazepam </a:t>
                      </a:r>
                      <a:r>
                        <a:rPr lang="nl-BE" sz="1200" dirty="0" smtClean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door een gynaecoloog</a:t>
                      </a:r>
                      <a:endParaRPr sz="1200" dirty="0">
                        <a:solidFill>
                          <a:srgbClr val="1E497D"/>
                        </a:solidFill>
                        <a:latin typeface="Times"/>
                        <a:ea typeface="Times"/>
                        <a:cs typeface="Times"/>
                        <a:sym typeface="Times"/>
                      </a:endParaRP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EFEFEF"/>
                    </a:solidFill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lvl="0" algn="l" defTabSz="457200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1000" b="1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BRAM BEKAERT , DNA Expert KUL</a:t>
                      </a: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E3E4E4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 b="0" i="0"/>
                      </a:pPr>
                      <a:r>
                        <a:rPr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11</a:t>
                      </a:r>
                      <a:r>
                        <a:rPr lang="nl-BE"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U</a:t>
                      </a:r>
                      <a:r>
                        <a:rPr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00-11</a:t>
                      </a:r>
                      <a:r>
                        <a:rPr lang="nl-BE"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U</a:t>
                      </a:r>
                      <a:r>
                        <a:rPr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30</a:t>
                      </a:r>
                      <a:endParaRPr sz="800" dirty="0">
                        <a:latin typeface="+mn-lt"/>
                        <a:ea typeface="+mn-ea"/>
                        <a:cs typeface="+mn-cs"/>
                        <a:sym typeface="Helvetica"/>
                      </a:endParaRPr>
                    </a:p>
                  </a:txBody>
                  <a:tcPr marL="50800" marR="50800" marT="50800" marB="5080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defTabSz="457200">
                        <a:defRPr sz="1800" b="0" i="0"/>
                      </a:pPr>
                      <a:r>
                        <a:rPr sz="1200" dirty="0" err="1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DNAge</a:t>
                      </a:r>
                      <a:r>
                        <a:rPr sz="1200" dirty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: </a:t>
                      </a:r>
                      <a:r>
                        <a:rPr lang="nl-BE" sz="1200" dirty="0" smtClean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een nieuwe forensische test</a:t>
                      </a:r>
                      <a:r>
                        <a:rPr lang="nl-BE" sz="1200" baseline="0" dirty="0" smtClean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 voor leeftijdsbepaling </a:t>
                      </a:r>
                      <a:r>
                        <a:rPr lang="nl-BE" sz="1200" baseline="0" dirty="0" err="1" smtClean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a.h.v</a:t>
                      </a:r>
                      <a:r>
                        <a:rPr lang="nl-BE" sz="1200" baseline="0" dirty="0" smtClean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. DNA </a:t>
                      </a:r>
                      <a:r>
                        <a:rPr lang="nl-BE" sz="1200" baseline="0" dirty="0" err="1" smtClean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methylatie</a:t>
                      </a:r>
                      <a:r>
                        <a:rPr lang="nl-BE" sz="1200" baseline="0" dirty="0" smtClean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 merkers. </a:t>
                      </a:r>
                      <a:endParaRPr sz="1200" dirty="0">
                        <a:solidFill>
                          <a:srgbClr val="1E497D"/>
                        </a:solidFill>
                        <a:latin typeface="Times"/>
                        <a:ea typeface="Times"/>
                        <a:cs typeface="Times"/>
                        <a:sym typeface="Times"/>
                      </a:endParaRP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lvl="0" algn="l" defTabSz="457200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1000" b="1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SESSI</a:t>
                      </a:r>
                      <a:r>
                        <a:rPr lang="nl-BE" sz="1000" b="1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E</a:t>
                      </a:r>
                      <a:r>
                        <a:rPr sz="1000" b="1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 </a:t>
                      </a:r>
                      <a:r>
                        <a:rPr lang="nl-BE" sz="1000" b="1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GERECHTELIJKE</a:t>
                      </a:r>
                      <a:r>
                        <a:rPr lang="nl-BE" sz="1000" b="1" baseline="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 GENEESKUNDE</a:t>
                      </a:r>
                      <a:endParaRPr sz="1000" b="1" dirty="0">
                        <a:latin typeface="+mn-lt"/>
                        <a:ea typeface="+mn-ea"/>
                        <a:cs typeface="+mn-cs"/>
                        <a:sym typeface="Helvetica"/>
                      </a:endParaRP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6EC038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 b="0" i="0"/>
                      </a:pPr>
                      <a:r>
                        <a:rPr sz="80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 </a:t>
                      </a:r>
                    </a:p>
                  </a:txBody>
                  <a:tcPr marL="50800" marR="50800" marT="50800" marB="5080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6EC038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defTabSz="457200">
                        <a:defRPr sz="1800" b="0" i="0"/>
                      </a:pPr>
                      <a:r>
                        <a:rPr sz="120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 </a:t>
                      </a: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EFEFEF"/>
                    </a:solidFill>
                  </a:tcPr>
                </a:tc>
              </a:tr>
              <a:tr h="432395">
                <a:tc>
                  <a:txBody>
                    <a:bodyPr/>
                    <a:lstStyle/>
                    <a:p>
                      <a:pPr lvl="0" algn="l" defTabSz="457200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1000" b="1" dirty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SEB DE FROIDMONT, </a:t>
                      </a:r>
                      <a:r>
                        <a:rPr lang="nl-BE" sz="1000" b="1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Forensisch</a:t>
                      </a:r>
                      <a:r>
                        <a:rPr lang="nl-BE" sz="1000" b="1" baseline="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 arts </a:t>
                      </a:r>
                      <a:r>
                        <a:rPr sz="1000" b="1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IML </a:t>
                      </a:r>
                      <a:r>
                        <a:rPr sz="1000" b="1" dirty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Liège</a:t>
                      </a: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E3E4E4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 b="0" i="0"/>
                      </a:pPr>
                      <a:r>
                        <a:rPr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11</a:t>
                      </a:r>
                      <a:r>
                        <a:rPr lang="nl-BE"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U</a:t>
                      </a:r>
                      <a:r>
                        <a:rPr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30-12</a:t>
                      </a:r>
                      <a:r>
                        <a:rPr lang="nl-BE"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U</a:t>
                      </a:r>
                      <a:r>
                        <a:rPr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00</a:t>
                      </a:r>
                      <a:endParaRPr sz="800" dirty="0">
                        <a:latin typeface="+mn-lt"/>
                        <a:ea typeface="+mn-ea"/>
                        <a:cs typeface="+mn-cs"/>
                        <a:sym typeface="Helvetica"/>
                      </a:endParaRPr>
                    </a:p>
                  </a:txBody>
                  <a:tcPr marL="50800" marR="50800" marT="50800" marB="5080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defTabSz="457200">
                        <a:defRPr sz="1800" b="0" i="0"/>
                      </a:pPr>
                      <a:r>
                        <a:rPr lang="nl-BE" sz="1200" dirty="0" smtClean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 CT</a:t>
                      </a:r>
                      <a:r>
                        <a:rPr sz="1200" dirty="0" smtClean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 post-mortem</a:t>
                      </a:r>
                      <a:r>
                        <a:rPr lang="nl-BE" sz="1200" dirty="0" smtClean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, status praesens</a:t>
                      </a:r>
                      <a:r>
                        <a:rPr lang="nl-BE" sz="1200" baseline="0" dirty="0" smtClean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 en toekomstvisie in Luik</a:t>
                      </a:r>
                      <a:endParaRPr sz="1200" dirty="0">
                        <a:solidFill>
                          <a:schemeClr val="tx1"/>
                        </a:solidFill>
                        <a:latin typeface="Times"/>
                        <a:ea typeface="Times"/>
                        <a:cs typeface="Times"/>
                        <a:sym typeface="Times"/>
                      </a:endParaRP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lvl="0" algn="l" defTabSz="457200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1000" b="1" dirty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PHIL LEFEVRE, </a:t>
                      </a:r>
                      <a:r>
                        <a:rPr lang="nl-BE" sz="1000" b="1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Forensisch antropoloog </a:t>
                      </a:r>
                      <a:r>
                        <a:rPr sz="1000" b="1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IML </a:t>
                      </a:r>
                      <a:r>
                        <a:rPr sz="1000" b="1" dirty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Hainaut-Namur</a:t>
                      </a: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E3E4E4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 b="0" i="0"/>
                      </a:pPr>
                      <a:r>
                        <a:rPr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12</a:t>
                      </a:r>
                      <a:r>
                        <a:rPr lang="nl-BE"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U</a:t>
                      </a:r>
                      <a:r>
                        <a:rPr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00-12</a:t>
                      </a:r>
                      <a:r>
                        <a:rPr lang="nl-BE"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U</a:t>
                      </a:r>
                      <a:r>
                        <a:rPr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30</a:t>
                      </a:r>
                      <a:endParaRPr sz="800" dirty="0">
                        <a:latin typeface="+mn-lt"/>
                        <a:ea typeface="+mn-ea"/>
                        <a:cs typeface="+mn-cs"/>
                        <a:sym typeface="Helvetica"/>
                      </a:endParaRPr>
                    </a:p>
                  </a:txBody>
                  <a:tcPr marL="50800" marR="50800" marT="50800" marB="5080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defTabSz="457200">
                        <a:defRPr sz="1800" b="0" i="0"/>
                      </a:pPr>
                      <a:r>
                        <a:rPr lang="nl-BE" sz="1200" dirty="0" smtClean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Actuele ontwikkeling en vooruitzichten</a:t>
                      </a:r>
                      <a:r>
                        <a:rPr lang="nl-BE" sz="1200" baseline="0" dirty="0" smtClean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 binnen de </a:t>
                      </a:r>
                      <a:r>
                        <a:rPr lang="nl-BE" sz="1200" baseline="0" dirty="0" err="1" smtClean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médico</a:t>
                      </a:r>
                      <a:r>
                        <a:rPr lang="nl-BE" sz="1200" baseline="0" dirty="0" smtClean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-legale antropologie</a:t>
                      </a:r>
                      <a:endParaRPr sz="1200" dirty="0">
                        <a:solidFill>
                          <a:srgbClr val="1E497D"/>
                        </a:solidFill>
                        <a:latin typeface="Times"/>
                        <a:ea typeface="Times"/>
                        <a:cs typeface="Times"/>
                        <a:sym typeface="Times"/>
                      </a:endParaRP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EFEFEF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lvl="0" algn="l" defTabSz="457200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1000" b="1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LUNCH</a:t>
                      </a: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64B3D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 b="0" i="0"/>
                      </a:pPr>
                      <a:r>
                        <a:rPr sz="80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 </a:t>
                      </a:r>
                    </a:p>
                  </a:txBody>
                  <a:tcPr marL="50800" marR="50800" marT="50800" marB="5080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64B3DF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defTabSz="457200">
                        <a:defRPr b="0" i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lvl="0" algn="l" defTabSz="457200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1000" b="1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SESSI</a:t>
                      </a:r>
                      <a:r>
                        <a:rPr lang="nl-BE" sz="1000" b="1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E</a:t>
                      </a:r>
                      <a:r>
                        <a:rPr sz="1000" b="1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 </a:t>
                      </a:r>
                      <a:r>
                        <a:rPr sz="1000" b="1" dirty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ANTHROPO + </a:t>
                      </a:r>
                      <a:r>
                        <a:rPr sz="1000" b="1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SPECIAL</a:t>
                      </a:r>
                      <a:r>
                        <a:rPr lang="nl-BE" sz="1000" b="1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E</a:t>
                      </a:r>
                      <a:r>
                        <a:rPr sz="1000" b="1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 </a:t>
                      </a:r>
                      <a:r>
                        <a:rPr sz="1000" b="1" dirty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TOPICS</a:t>
                      </a: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9CE15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 b="0" i="0"/>
                      </a:pPr>
                      <a:r>
                        <a:rPr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14</a:t>
                      </a:r>
                      <a:r>
                        <a:rPr lang="nl-BE"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U</a:t>
                      </a:r>
                      <a:r>
                        <a:rPr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00-15</a:t>
                      </a:r>
                      <a:r>
                        <a:rPr lang="nl-BE"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U</a:t>
                      </a:r>
                      <a:r>
                        <a:rPr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00</a:t>
                      </a:r>
                      <a:endParaRPr sz="800" dirty="0">
                        <a:latin typeface="+mn-lt"/>
                        <a:ea typeface="+mn-ea"/>
                        <a:cs typeface="+mn-cs"/>
                        <a:sym typeface="Helvetica"/>
                      </a:endParaRPr>
                    </a:p>
                  </a:txBody>
                  <a:tcPr marL="50800" marR="50800" marT="50800" marB="5080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9CE159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defTabSz="457200">
                        <a:defRPr sz="1800" b="0" i="0"/>
                      </a:pPr>
                      <a:r>
                        <a:rPr sz="1200" dirty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 </a:t>
                      </a: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EFEFEF"/>
                    </a:solidFill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lvl="0" algn="l" defTabSz="457200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1000" b="1" dirty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Philippe </a:t>
                      </a:r>
                      <a:r>
                        <a:rPr sz="1000" b="1" dirty="0" err="1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boxho</a:t>
                      </a:r>
                      <a:r>
                        <a:rPr sz="1000" b="1" dirty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, </a:t>
                      </a:r>
                      <a:r>
                        <a:rPr lang="nl-BE" sz="1000" b="1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Forensisch</a:t>
                      </a:r>
                      <a:r>
                        <a:rPr lang="nl-BE" sz="1000" b="1" baseline="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 arts</a:t>
                      </a:r>
                      <a:r>
                        <a:rPr sz="1000" b="1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 </a:t>
                      </a:r>
                      <a:r>
                        <a:rPr sz="1000" b="1" dirty="0" err="1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ULg</a:t>
                      </a:r>
                      <a:endParaRPr sz="1000" b="1" dirty="0">
                        <a:latin typeface="+mn-lt"/>
                        <a:ea typeface="+mn-ea"/>
                        <a:cs typeface="+mn-cs"/>
                        <a:sym typeface="Helvetica"/>
                      </a:endParaRP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E3E4E4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 b="0" i="0"/>
                      </a:pPr>
                      <a:r>
                        <a:rPr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14</a:t>
                      </a:r>
                      <a:r>
                        <a:rPr lang="nl-BE"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U</a:t>
                      </a:r>
                      <a:r>
                        <a:rPr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00-14</a:t>
                      </a:r>
                      <a:r>
                        <a:rPr lang="nl-BE"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U</a:t>
                      </a:r>
                      <a:r>
                        <a:rPr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30</a:t>
                      </a:r>
                      <a:endParaRPr sz="800" dirty="0">
                        <a:latin typeface="+mn-lt"/>
                        <a:ea typeface="+mn-ea"/>
                        <a:cs typeface="+mn-cs"/>
                        <a:sym typeface="Helvetica"/>
                      </a:endParaRPr>
                    </a:p>
                  </a:txBody>
                  <a:tcPr marL="50800" marR="50800" marT="50800" marB="5080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defTabSz="457200">
                        <a:defRPr sz="1800" b="0" i="0"/>
                      </a:pPr>
                      <a:r>
                        <a:rPr lang="nl-BE" sz="1200" dirty="0" smtClean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Nieuwigheden in strafzaken </a:t>
                      </a:r>
                      <a:r>
                        <a:rPr sz="1200" dirty="0" smtClean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art </a:t>
                      </a:r>
                      <a:r>
                        <a:rPr sz="1200" dirty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399/400</a:t>
                      </a: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12653">
                <a:tc>
                  <a:txBody>
                    <a:bodyPr/>
                    <a:lstStyle/>
                    <a:p>
                      <a:pPr lvl="0" algn="l" defTabSz="457200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1000" b="1" dirty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Prof W. Van de Voorde,
</a:t>
                      </a:r>
                      <a:r>
                        <a:rPr lang="nl-BE" sz="1000" b="1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Forensisch arts</a:t>
                      </a:r>
                      <a:r>
                        <a:rPr sz="1000" b="1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, </a:t>
                      </a:r>
                      <a:r>
                        <a:rPr sz="1000" b="1" dirty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KUL</a:t>
                      </a: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E3E4E4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 b="0" i="0"/>
                      </a:pPr>
                      <a:r>
                        <a:rPr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14</a:t>
                      </a:r>
                      <a:r>
                        <a:rPr lang="nl-BE"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U</a:t>
                      </a:r>
                      <a:r>
                        <a:rPr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30-14</a:t>
                      </a:r>
                      <a:r>
                        <a:rPr lang="nl-BE"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U</a:t>
                      </a:r>
                      <a:r>
                        <a:rPr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45</a:t>
                      </a:r>
                      <a:endParaRPr sz="800" dirty="0">
                        <a:latin typeface="+mn-lt"/>
                        <a:ea typeface="+mn-ea"/>
                        <a:cs typeface="+mn-cs"/>
                        <a:sym typeface="Helvetica"/>
                      </a:endParaRPr>
                    </a:p>
                  </a:txBody>
                  <a:tcPr marL="50800" marR="50800" marT="50800" marB="5080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defTabSz="457200">
                        <a:defRPr sz="1800" b="0" i="0"/>
                      </a:pPr>
                      <a:r>
                        <a:rPr lang="nl-BE" sz="1200" dirty="0" smtClean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Situatie Forensische</a:t>
                      </a:r>
                      <a:r>
                        <a:rPr lang="nl-BE" sz="1200" baseline="0" dirty="0" smtClean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 Geneeskunde in</a:t>
                      </a:r>
                      <a:r>
                        <a:rPr sz="1200" dirty="0" smtClean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 </a:t>
                      </a:r>
                      <a:r>
                        <a:rPr sz="1200" dirty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2015-2016 </a:t>
                      </a:r>
                      <a:r>
                        <a:rPr lang="nl-BE" sz="1200" dirty="0" smtClean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in</a:t>
                      </a:r>
                      <a:r>
                        <a:rPr lang="nl-BE" sz="1200" baseline="0" dirty="0" smtClean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 België</a:t>
                      </a:r>
                      <a:endParaRPr sz="1200" dirty="0">
                        <a:solidFill>
                          <a:srgbClr val="1E497D"/>
                        </a:solidFill>
                        <a:latin typeface="Times"/>
                        <a:ea typeface="Times"/>
                        <a:cs typeface="Times"/>
                        <a:sym typeface="Times"/>
                      </a:endParaRP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EFEFEF"/>
                    </a:solidFill>
                  </a:tcPr>
                </a:tc>
              </a:tr>
              <a:tr h="353919">
                <a:tc>
                  <a:txBody>
                    <a:bodyPr/>
                    <a:lstStyle/>
                    <a:p>
                      <a:pPr lvl="0" algn="l" defTabSz="457200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lang="nl-NL" sz="1000" b="1" i="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Helvetica"/>
                        </a:rPr>
                        <a:t>Joke Wuestenbergs, KUL</a:t>
                      </a:r>
                      <a:endParaRPr lang="nl-NL" sz="1000" b="1" i="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Helvetica"/>
                      </a:endParaRP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 b="0" i="0"/>
                      </a:pPr>
                      <a:r>
                        <a:rPr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14</a:t>
                      </a:r>
                      <a:r>
                        <a:rPr lang="nl-BE"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U</a:t>
                      </a:r>
                      <a:r>
                        <a:rPr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45-15</a:t>
                      </a:r>
                      <a:r>
                        <a:rPr lang="nl-BE"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U</a:t>
                      </a:r>
                      <a:r>
                        <a:rPr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00</a:t>
                      </a:r>
                      <a:endParaRPr sz="800" dirty="0">
                        <a:latin typeface="+mn-lt"/>
                        <a:ea typeface="+mn-ea"/>
                        <a:cs typeface="+mn-cs"/>
                        <a:sym typeface="Helvetica"/>
                      </a:endParaRPr>
                    </a:p>
                  </a:txBody>
                  <a:tcPr marL="50800" marR="50800" marT="50800" marB="5080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defTabSz="457200">
                        <a:defRPr sz="1800" b="0" i="0"/>
                      </a:pPr>
                      <a:r>
                        <a:rPr lang="nl-BE" sz="1200" dirty="0" smtClean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Zelfmoord d.m.v. Helium</a:t>
                      </a:r>
                      <a:endParaRPr sz="1200" dirty="0">
                        <a:solidFill>
                          <a:srgbClr val="1E497D"/>
                        </a:solidFill>
                        <a:latin typeface="Times"/>
                        <a:ea typeface="Times"/>
                        <a:cs typeface="Times"/>
                        <a:sym typeface="Times"/>
                      </a:endParaRP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lvl="0" algn="l" defTabSz="457200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1000" b="1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WORKSHOP</a:t>
                      </a:r>
                      <a:r>
                        <a:rPr lang="nl-BE" sz="1000" b="1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 SESSIE</a:t>
                      </a:r>
                      <a:endParaRPr sz="1000" b="1" dirty="0">
                        <a:latin typeface="+mn-lt"/>
                        <a:ea typeface="+mn-ea"/>
                        <a:cs typeface="+mn-cs"/>
                        <a:sym typeface="Helvetica"/>
                      </a:endParaRP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E3E4E4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 b="0" i="0"/>
                      </a:pPr>
                      <a:r>
                        <a:rPr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15</a:t>
                      </a:r>
                      <a:r>
                        <a:rPr lang="nl-BE"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U</a:t>
                      </a:r>
                      <a:r>
                        <a:rPr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-16</a:t>
                      </a:r>
                      <a:r>
                        <a:rPr lang="nl-BE"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U</a:t>
                      </a:r>
                      <a:endParaRPr sz="800" dirty="0">
                        <a:latin typeface="+mn-lt"/>
                        <a:ea typeface="+mn-ea"/>
                        <a:cs typeface="+mn-cs"/>
                        <a:sym typeface="Helvetica"/>
                      </a:endParaRPr>
                    </a:p>
                  </a:txBody>
                  <a:tcPr marL="50800" marR="50800" marT="50800" marB="5080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defTabSz="457200">
                        <a:defRPr b="0" i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EFEFEF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lvl="0" algn="l" defTabSz="457200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lang="nl-BE" sz="1000" b="1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KOFFIE PAUZE</a:t>
                      </a:r>
                      <a:endParaRPr sz="1000" b="1" dirty="0">
                        <a:latin typeface="+mn-lt"/>
                        <a:ea typeface="+mn-ea"/>
                        <a:cs typeface="+mn-cs"/>
                        <a:sym typeface="Helvetica"/>
                      </a:endParaRP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64B3D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 b="0" i="0"/>
                      </a:pPr>
                      <a:r>
                        <a:rPr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16</a:t>
                      </a:r>
                      <a:r>
                        <a:rPr lang="nl-BE"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U</a:t>
                      </a:r>
                      <a:r>
                        <a:rPr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-16</a:t>
                      </a:r>
                      <a:r>
                        <a:rPr lang="nl-BE"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U</a:t>
                      </a:r>
                      <a:r>
                        <a:rPr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20</a:t>
                      </a:r>
                      <a:endParaRPr sz="800" dirty="0">
                        <a:latin typeface="+mn-lt"/>
                        <a:ea typeface="+mn-ea"/>
                        <a:cs typeface="+mn-cs"/>
                        <a:sym typeface="Helvetica"/>
                      </a:endParaRPr>
                    </a:p>
                  </a:txBody>
                  <a:tcPr marL="50800" marR="50800" marT="50800" marB="5080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defTabSz="457200">
                        <a:defRPr sz="1800" b="0" i="0"/>
                      </a:pPr>
                      <a:r>
                        <a:rPr sz="120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 </a:t>
                      </a: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lvl="0" algn="l" defTabSz="457200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1000" b="1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CONCLUS</a:t>
                      </a:r>
                      <a:r>
                        <a:rPr lang="nl-BE" sz="1000" b="1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IES</a:t>
                      </a:r>
                      <a:endParaRPr sz="1000" b="1" dirty="0">
                        <a:latin typeface="+mn-lt"/>
                        <a:ea typeface="+mn-ea"/>
                        <a:cs typeface="+mn-cs"/>
                        <a:sym typeface="Helvetica"/>
                      </a:endParaRP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9CE15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 b="0" i="0"/>
                      </a:pPr>
                      <a:r>
                        <a:rPr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16</a:t>
                      </a:r>
                      <a:r>
                        <a:rPr lang="nl-BE"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U</a:t>
                      </a:r>
                      <a:r>
                        <a:rPr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20-16</a:t>
                      </a:r>
                      <a:r>
                        <a:rPr lang="nl-BE"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U</a:t>
                      </a:r>
                      <a:r>
                        <a:rPr sz="800" dirty="0" smtClean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40</a:t>
                      </a:r>
                      <a:endParaRPr sz="800" dirty="0">
                        <a:latin typeface="+mn-lt"/>
                        <a:ea typeface="+mn-ea"/>
                        <a:cs typeface="+mn-cs"/>
                        <a:sym typeface="Helvetica"/>
                      </a:endParaRPr>
                    </a:p>
                  </a:txBody>
                  <a:tcPr marL="50800" marR="50800" marT="50800" marB="5080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defTabSz="457200">
                        <a:defRPr sz="1800" b="0" i="0"/>
                      </a:pPr>
                      <a:r>
                        <a:rPr sz="1200" dirty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Prof W. Van de Voorde, </a:t>
                      </a:r>
                      <a:r>
                        <a:rPr lang="nl-BE" sz="1200" dirty="0" smtClean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voorzitter</a:t>
                      </a:r>
                      <a:r>
                        <a:rPr sz="1200" dirty="0" smtClean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 </a:t>
                      </a:r>
                      <a:r>
                        <a:rPr lang="nl-BE" sz="1200" dirty="0" smtClean="0">
                          <a:solidFill>
                            <a:srgbClr val="1E497D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KBGGG</a:t>
                      </a:r>
                      <a:endParaRPr sz="1200" dirty="0">
                        <a:solidFill>
                          <a:srgbClr val="1E497D"/>
                        </a:solidFill>
                        <a:latin typeface="Times"/>
                        <a:ea typeface="Times"/>
                        <a:cs typeface="Times"/>
                        <a:sym typeface="Times"/>
                      </a:endParaRP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EFEFEF"/>
                    </a:solidFill>
                  </a:tcPr>
                </a:tc>
              </a:tr>
              <a:tr h="714375">
                <a:tc>
                  <a:txBody>
                    <a:bodyPr/>
                    <a:lstStyle/>
                    <a:p>
                      <a:pPr lvl="0" algn="l" defTabSz="457200">
                        <a:defRPr sz="1000" i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E3E4E4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defTabSz="457200">
                        <a:defRPr sz="1000" b="0" i="0">
                          <a:latin typeface="+mn-lt"/>
                          <a:ea typeface="+mn-ea"/>
                          <a:cs typeface="+mn-cs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defTabSz="457200">
                        <a:defRPr sz="1000" b="0" i="0">
                          <a:latin typeface="+mn-lt"/>
                          <a:ea typeface="+mn-ea"/>
                          <a:cs typeface="+mn-cs"/>
                          <a:sym typeface="Helvetica"/>
                        </a:defRPr>
                      </a:pPr>
                      <a:endParaRPr dirty="0"/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4" name="Shape 54"/>
          <p:cNvSpPr/>
          <p:nvPr/>
        </p:nvSpPr>
        <p:spPr>
          <a:xfrm>
            <a:off x="8041531" y="332576"/>
            <a:ext cx="3716348" cy="5431791"/>
          </a:xfrm>
          <a:prstGeom prst="rect">
            <a:avLst/>
          </a:prstGeom>
          <a:gradFill>
            <a:gsLst>
              <a:gs pos="0">
                <a:srgbClr val="5F82CB"/>
              </a:gs>
              <a:gs pos="50000">
                <a:srgbClr val="3E70CA"/>
              </a:gs>
              <a:gs pos="100000">
                <a:srgbClr val="2F61BA"/>
              </a:gs>
            </a:gsLst>
            <a:path>
              <a:fillToRect l="50000" t="-385" r="50000" b="100385"/>
            </a:path>
          </a:gradFill>
          <a:ln w="6350">
            <a:solidFill>
              <a:srgbClr val="4472C4"/>
            </a:solidFill>
            <a:miter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 algn="ctr"/>
            <a:r>
              <a:rPr dirty="0" smtClean="0">
                <a:solidFill>
                  <a:srgbClr val="FFFFFF"/>
                </a:solidFill>
              </a:rPr>
              <a:t>PROGRAMM</a:t>
            </a:r>
            <a:r>
              <a:rPr lang="nl-BE" dirty="0" smtClean="0">
                <a:solidFill>
                  <a:srgbClr val="FFFFFF"/>
                </a:solidFill>
              </a:rPr>
              <a:t>A</a:t>
            </a:r>
            <a:r>
              <a:rPr dirty="0" smtClean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JOURNAL CLUB</a:t>
            </a:r>
          </a:p>
          <a:p>
            <a:pPr lvl="0" algn="ctr"/>
            <a:r>
              <a:rPr dirty="0">
                <a:solidFill>
                  <a:srgbClr val="FFFFFF"/>
                </a:solidFill>
              </a:rPr>
              <a:t> SRMLB -KBGGG</a:t>
            </a:r>
          </a:p>
          <a:p>
            <a:pPr lvl="0" algn="ctr"/>
            <a:r>
              <a:rPr dirty="0">
                <a:solidFill>
                  <a:srgbClr val="FFFFFF"/>
                </a:solidFill>
              </a:rPr>
              <a:t>13/11/2015</a:t>
            </a:r>
          </a:p>
          <a:p>
            <a:pPr lvl="0" algn="ctr"/>
            <a:endParaRPr i="1" dirty="0">
              <a:solidFill>
                <a:srgbClr val="FFFFFF"/>
              </a:solidFill>
            </a:endParaRPr>
          </a:p>
          <a:p>
            <a:pPr lvl="0" algn="ctr"/>
            <a:r>
              <a:rPr lang="nl-BE" dirty="0" smtClean="0">
                <a:solidFill>
                  <a:srgbClr val="FFFFFF"/>
                </a:solidFill>
              </a:rPr>
              <a:t>Adres</a:t>
            </a:r>
            <a:r>
              <a:rPr dirty="0" smtClean="0">
                <a:solidFill>
                  <a:srgbClr val="FFFFFF"/>
                </a:solidFill>
              </a:rPr>
              <a:t>:</a:t>
            </a:r>
            <a:endParaRPr dirty="0">
              <a:solidFill>
                <a:srgbClr val="FFFFFF"/>
              </a:solidFill>
            </a:endParaRPr>
          </a:p>
          <a:p>
            <a:pPr lvl="0" algn="ctr"/>
            <a:r>
              <a:rPr dirty="0" err="1">
                <a:solidFill>
                  <a:srgbClr val="FFFFFF"/>
                </a:solidFill>
              </a:rPr>
              <a:t>Cercle</a:t>
            </a:r>
            <a:r>
              <a:rPr dirty="0">
                <a:solidFill>
                  <a:srgbClr val="FFFFFF"/>
                </a:solidFill>
              </a:rPr>
              <a:t> de </a:t>
            </a:r>
            <a:r>
              <a:rPr dirty="0" err="1">
                <a:solidFill>
                  <a:srgbClr val="FFFFFF"/>
                </a:solidFill>
              </a:rPr>
              <a:t>wallonie</a:t>
            </a:r>
            <a:r>
              <a:rPr dirty="0">
                <a:solidFill>
                  <a:srgbClr val="FFFFFF"/>
                </a:solidFill>
              </a:rPr>
              <a:t> : </a:t>
            </a:r>
          </a:p>
          <a:p>
            <a:pPr lvl="0" algn="ctr"/>
            <a:r>
              <a:rPr dirty="0">
                <a:solidFill>
                  <a:srgbClr val="FFFFFF"/>
                </a:solidFill>
              </a:rPr>
              <a:t>Avenue de la </a:t>
            </a:r>
            <a:r>
              <a:rPr dirty="0" err="1">
                <a:solidFill>
                  <a:srgbClr val="FFFFFF"/>
                </a:solidFill>
              </a:rPr>
              <a:t>Vecquée</a:t>
            </a:r>
            <a:r>
              <a:rPr dirty="0">
                <a:solidFill>
                  <a:srgbClr val="FFFFFF"/>
                </a:solidFill>
              </a:rPr>
              <a:t>, 21 -</a:t>
            </a:r>
          </a:p>
          <a:p>
            <a:pPr lvl="0" algn="ctr"/>
            <a:r>
              <a:rPr dirty="0">
                <a:solidFill>
                  <a:srgbClr val="FFFFFF"/>
                </a:solidFill>
              </a:rPr>
              <a:t> 5000 </a:t>
            </a:r>
            <a:r>
              <a:rPr dirty="0" smtClean="0">
                <a:solidFill>
                  <a:srgbClr val="FFFFFF"/>
                </a:solidFill>
              </a:rPr>
              <a:t>Nam</a:t>
            </a:r>
            <a:r>
              <a:rPr lang="nl-BE" dirty="0" smtClean="0">
                <a:solidFill>
                  <a:srgbClr val="FFFFFF"/>
                </a:solidFill>
              </a:rPr>
              <a:t>en</a:t>
            </a:r>
            <a:r>
              <a:rPr dirty="0" smtClean="0">
                <a:solidFill>
                  <a:srgbClr val="FFFFFF"/>
                </a:solidFill>
              </a:rPr>
              <a:t> </a:t>
            </a:r>
            <a:endParaRPr dirty="0">
              <a:solidFill>
                <a:srgbClr val="FFFFFF"/>
              </a:solidFill>
            </a:endParaRPr>
          </a:p>
          <a:p>
            <a:pPr lvl="0" algn="ctr"/>
            <a:endParaRPr dirty="0">
              <a:solidFill>
                <a:srgbClr val="FFFFFF"/>
              </a:solidFill>
            </a:endParaRPr>
          </a:p>
          <a:p>
            <a:pPr lvl="0" algn="ctr"/>
            <a:r>
              <a:rPr lang="nl-BE" dirty="0" smtClean="0">
                <a:solidFill>
                  <a:srgbClr val="FFFFFF"/>
                </a:solidFill>
              </a:rPr>
              <a:t>Wetenschappelijk programma</a:t>
            </a:r>
            <a:r>
              <a:rPr dirty="0" smtClean="0">
                <a:solidFill>
                  <a:srgbClr val="FFFFFF"/>
                </a:solidFill>
              </a:rPr>
              <a:t>:</a:t>
            </a:r>
            <a:endParaRPr dirty="0">
              <a:solidFill>
                <a:srgbClr val="FFFFFF"/>
              </a:solidFill>
            </a:endParaRPr>
          </a:p>
          <a:p>
            <a:pPr lvl="0" algn="ctr"/>
            <a:r>
              <a:rPr lang="nl-BE" dirty="0" smtClean="0">
                <a:solidFill>
                  <a:srgbClr val="FFFFFF"/>
                </a:solidFill>
              </a:rPr>
              <a:t>0</a:t>
            </a:r>
            <a:r>
              <a:rPr dirty="0" smtClean="0">
                <a:solidFill>
                  <a:srgbClr val="FFFFFF"/>
                </a:solidFill>
              </a:rPr>
              <a:t>9</a:t>
            </a:r>
            <a:r>
              <a:rPr lang="nl-BE" dirty="0" smtClean="0">
                <a:solidFill>
                  <a:srgbClr val="FFFFFF"/>
                </a:solidFill>
              </a:rPr>
              <a:t>U00</a:t>
            </a:r>
            <a:r>
              <a:rPr dirty="0" smtClean="0">
                <a:solidFill>
                  <a:srgbClr val="FFFFFF"/>
                </a:solidFill>
              </a:rPr>
              <a:t>-16</a:t>
            </a:r>
            <a:r>
              <a:rPr lang="nl-BE" dirty="0" smtClean="0">
                <a:solidFill>
                  <a:srgbClr val="FFFFFF"/>
                </a:solidFill>
              </a:rPr>
              <a:t>U</a:t>
            </a:r>
            <a:r>
              <a:rPr dirty="0" smtClean="0">
                <a:solidFill>
                  <a:srgbClr val="FFFFFF"/>
                </a:solidFill>
              </a:rPr>
              <a:t>30</a:t>
            </a:r>
            <a:endParaRPr dirty="0">
              <a:solidFill>
                <a:srgbClr val="FFFFFF"/>
              </a:solidFill>
            </a:endParaRPr>
          </a:p>
          <a:p>
            <a:pPr lvl="0" algn="ctr"/>
            <a:endParaRPr dirty="0">
              <a:solidFill>
                <a:srgbClr val="FFFFFF"/>
              </a:solidFill>
            </a:endParaRPr>
          </a:p>
          <a:p>
            <a:pPr lvl="0" algn="ctr"/>
            <a:endParaRPr dirty="0">
              <a:solidFill>
                <a:srgbClr val="FFFFFF"/>
              </a:solidFill>
            </a:endParaRPr>
          </a:p>
          <a:p>
            <a:pPr lvl="0" algn="ctr"/>
            <a:endParaRPr dirty="0">
              <a:solidFill>
                <a:srgbClr val="FFFFFF"/>
              </a:solidFill>
            </a:endParaRPr>
          </a:p>
          <a:p>
            <a:pPr lvl="0" algn="ctr"/>
            <a:endParaRPr dirty="0">
              <a:solidFill>
                <a:srgbClr val="FFFFFF"/>
              </a:solidFill>
            </a:endParaRPr>
          </a:p>
          <a:p>
            <a:pPr lvl="0" algn="ctr"/>
            <a:endParaRPr dirty="0">
              <a:solidFill>
                <a:srgbClr val="FFFFFF"/>
              </a:solidFill>
            </a:endParaRPr>
          </a:p>
          <a:p>
            <a:pPr lvl="0" algn="ctr"/>
            <a:endParaRPr dirty="0">
              <a:solidFill>
                <a:srgbClr val="FFFFFF"/>
              </a:solidFill>
            </a:endParaRPr>
          </a:p>
          <a:p>
            <a:pPr lvl="0" algn="ctr"/>
            <a:endParaRPr dirty="0">
              <a:solidFill>
                <a:srgbClr val="FFFFFF"/>
              </a:solidFill>
            </a:endParaRPr>
          </a:p>
          <a:p>
            <a:pPr lvl="0" algn="ctr"/>
            <a:endParaRPr dirty="0">
              <a:solidFill>
                <a:srgbClr val="FFFFFF"/>
              </a:solidFill>
            </a:endParaRPr>
          </a:p>
        </p:txBody>
      </p:sp>
      <p:sp>
        <p:nvSpPr>
          <p:cNvPr id="55" name="Shape 55"/>
          <p:cNvSpPr/>
          <p:nvPr/>
        </p:nvSpPr>
        <p:spPr>
          <a:xfrm>
            <a:off x="7879181" y="4383870"/>
            <a:ext cx="4041048" cy="2215991"/>
          </a:xfrm>
          <a:prstGeom prst="rect">
            <a:avLst/>
          </a:prstGeom>
          <a:gradFill>
            <a:gsLst>
              <a:gs pos="0">
                <a:srgbClr val="FFDB9B"/>
              </a:gs>
              <a:gs pos="50000">
                <a:srgbClr val="FFD58D"/>
              </a:gs>
              <a:gs pos="100000">
                <a:srgbClr val="FFD078"/>
              </a:gs>
            </a:gsLst>
            <a:lin ang="5400000"/>
          </a:gradFill>
          <a:ln w="6350">
            <a:solidFill>
              <a:srgbClr val="FFC000"/>
            </a:solidFill>
            <a:miter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 algn="ctr"/>
            <a:r>
              <a:rPr lang="nl-BE" dirty="0" smtClean="0"/>
              <a:t>SOCIAAL PROGRAMMA </a:t>
            </a:r>
            <a:r>
              <a:rPr dirty="0" smtClean="0"/>
              <a:t>17</a:t>
            </a:r>
            <a:r>
              <a:rPr lang="nl-BE" dirty="0" smtClean="0"/>
              <a:t>U00</a:t>
            </a:r>
            <a:r>
              <a:rPr dirty="0" smtClean="0"/>
              <a:t>:</a:t>
            </a:r>
            <a:endParaRPr dirty="0"/>
          </a:p>
          <a:p>
            <a:pPr lvl="0" algn="ctr"/>
            <a:endParaRPr dirty="0"/>
          </a:p>
          <a:p>
            <a:pPr lvl="0" algn="ctr"/>
            <a:r>
              <a:rPr lang="nl-BE" dirty="0" smtClean="0"/>
              <a:t>Bezoek aan brouwerij </a:t>
            </a:r>
            <a:r>
              <a:rPr lang="nl-BE" dirty="0"/>
              <a:t>L</a:t>
            </a:r>
            <a:r>
              <a:rPr dirty="0" smtClean="0"/>
              <a:t>’</a:t>
            </a:r>
            <a:r>
              <a:rPr dirty="0" err="1" smtClean="0"/>
              <a:t>échasse</a:t>
            </a:r>
            <a:r>
              <a:rPr dirty="0" smtClean="0"/>
              <a:t> </a:t>
            </a:r>
            <a:r>
              <a:rPr lang="nl-BE" dirty="0" smtClean="0"/>
              <a:t>te</a:t>
            </a:r>
            <a:r>
              <a:rPr dirty="0" smtClean="0"/>
              <a:t> Nam</a:t>
            </a:r>
            <a:r>
              <a:rPr lang="nl-BE" dirty="0" smtClean="0"/>
              <a:t>en</a:t>
            </a:r>
            <a:r>
              <a:rPr dirty="0" smtClean="0"/>
              <a:t> e</a:t>
            </a:r>
            <a:r>
              <a:rPr lang="nl-BE" dirty="0" smtClean="0"/>
              <a:t>n</a:t>
            </a:r>
            <a:r>
              <a:rPr dirty="0" smtClean="0"/>
              <a:t> </a:t>
            </a:r>
            <a:r>
              <a:rPr lang="nl-BE" dirty="0" smtClean="0"/>
              <a:t>degustatie van het artisanaal bier </a:t>
            </a:r>
          </a:p>
          <a:p>
            <a:pPr lvl="0" algn="ctr"/>
            <a:r>
              <a:rPr lang="nl-BE" dirty="0" smtClean="0"/>
              <a:t>“La </a:t>
            </a:r>
            <a:r>
              <a:rPr lang="nl-BE" dirty="0" err="1" smtClean="0"/>
              <a:t>Houppe</a:t>
            </a:r>
            <a:r>
              <a:rPr lang="nl-BE" dirty="0" smtClean="0"/>
              <a:t>”</a:t>
            </a:r>
            <a:endParaRPr dirty="0"/>
          </a:p>
          <a:p>
            <a:pPr lvl="0" algn="ctr"/>
            <a:endParaRPr dirty="0"/>
          </a:p>
          <a:p>
            <a:pPr lvl="0" algn="ctr"/>
            <a:r>
              <a:rPr dirty="0"/>
              <a:t>50 avenue de la </a:t>
            </a:r>
            <a:r>
              <a:rPr dirty="0" err="1"/>
              <a:t>plante</a:t>
            </a:r>
            <a:endParaRPr dirty="0"/>
          </a:p>
          <a:p>
            <a:pPr lvl="0" algn="ctr"/>
            <a:r>
              <a:rPr dirty="0"/>
              <a:t>5000 </a:t>
            </a:r>
            <a:r>
              <a:rPr dirty="0" smtClean="0"/>
              <a:t>Nam</a:t>
            </a:r>
            <a:r>
              <a:rPr lang="nl-BE" dirty="0" smtClean="0"/>
              <a:t>en</a:t>
            </a:r>
            <a:endParaRPr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xfrm>
            <a:off x="145521" y="-1100667"/>
            <a:ext cx="3932238" cy="2057401"/>
          </a:xfrm>
          <a:prstGeom prst="rect">
            <a:avLst/>
          </a:prstGeom>
          <a:solidFill>
            <a:srgbClr val="DDDDDD"/>
          </a:solidFill>
        </p:spPr>
        <p:txBody>
          <a:bodyPr lIns="0" tIns="0" rIns="0" bIns="0"/>
          <a:lstStyle/>
          <a:p>
            <a:pPr lvl="0">
              <a:defRPr sz="1800"/>
            </a:pPr>
            <a:r>
              <a:rPr lang="nl-BE" sz="3200" dirty="0" smtClean="0"/>
              <a:t>Inschrijvingsfiche</a:t>
            </a:r>
            <a:endParaRPr sz="3200" dirty="0"/>
          </a:p>
        </p:txBody>
      </p:sp>
      <p:sp>
        <p:nvSpPr>
          <p:cNvPr id="58" name="Shape 58"/>
          <p:cNvSpPr>
            <a:spLocks noGrp="1"/>
          </p:cNvSpPr>
          <p:nvPr>
            <p:ph type="body" idx="1"/>
          </p:nvPr>
        </p:nvSpPr>
        <p:spPr>
          <a:xfrm>
            <a:off x="4271103" y="223110"/>
            <a:ext cx="7764331" cy="3800608"/>
          </a:xfrm>
          <a:prstGeom prst="rect">
            <a:avLst/>
          </a:prstGeom>
          <a:ln>
            <a:solidFill/>
          </a:ln>
        </p:spPr>
        <p:txBody>
          <a:bodyPr lIns="0" tIns="0" rIns="0" bIns="0"/>
          <a:lstStyle/>
          <a:p>
            <a:pPr marL="0" lvl="0" indent="0">
              <a:buSzTx/>
              <a:buFontTx/>
              <a:buNone/>
              <a:defRPr sz="1800"/>
            </a:pPr>
            <a:r>
              <a:rPr lang="nl-BE" sz="2600" dirty="0" err="1" smtClean="0"/>
              <a:t>Dhr</a:t>
            </a:r>
            <a:r>
              <a:rPr lang="nl-BE" sz="2600" dirty="0" smtClean="0"/>
              <a:t>/</a:t>
            </a:r>
            <a:r>
              <a:rPr lang="nl-BE" sz="2600" dirty="0" err="1" smtClean="0"/>
              <a:t>Mevr</a:t>
            </a:r>
            <a:r>
              <a:rPr sz="2600" dirty="0" smtClean="0"/>
              <a:t>……</a:t>
            </a:r>
            <a:endParaRPr sz="2600" dirty="0"/>
          </a:p>
          <a:p>
            <a:pPr marL="0" lvl="0" indent="0">
              <a:buSzTx/>
              <a:buFontTx/>
              <a:buNone/>
              <a:defRPr sz="1800"/>
            </a:pPr>
            <a:r>
              <a:rPr lang="nl-BE" sz="2600" dirty="0" smtClean="0"/>
              <a:t>Titel</a:t>
            </a:r>
            <a:r>
              <a:rPr sz="2600" dirty="0" smtClean="0"/>
              <a:t>: </a:t>
            </a:r>
            <a:endParaRPr sz="2600" dirty="0"/>
          </a:p>
          <a:p>
            <a:pPr marL="0" lvl="0" indent="0">
              <a:buSzTx/>
              <a:buFontTx/>
              <a:buNone/>
              <a:defRPr sz="1800"/>
            </a:pPr>
            <a:r>
              <a:rPr lang="nl-BE" sz="2600" dirty="0" smtClean="0"/>
              <a:t>Adres</a:t>
            </a:r>
            <a:r>
              <a:rPr sz="2600" dirty="0" smtClean="0"/>
              <a:t>: </a:t>
            </a:r>
            <a:endParaRPr sz="2600" dirty="0"/>
          </a:p>
          <a:p>
            <a:pPr marL="0" lvl="0" indent="0">
              <a:buSzTx/>
              <a:buFontTx/>
              <a:buNone/>
              <a:defRPr sz="1800"/>
            </a:pPr>
            <a:endParaRPr sz="2600" dirty="0"/>
          </a:p>
          <a:p>
            <a:pPr marL="0" lvl="0" indent="0">
              <a:buSzTx/>
              <a:buFontTx/>
              <a:buNone/>
              <a:defRPr sz="1800"/>
            </a:pPr>
            <a:r>
              <a:rPr lang="nl-BE" sz="2600" dirty="0"/>
              <a:t>M</a:t>
            </a:r>
            <a:r>
              <a:rPr sz="2600" dirty="0" smtClean="0"/>
              <a:t>ail</a:t>
            </a:r>
            <a:r>
              <a:rPr sz="2600" dirty="0"/>
              <a:t>:</a:t>
            </a:r>
          </a:p>
          <a:p>
            <a:pPr marL="0" lvl="0" indent="0">
              <a:buSzTx/>
              <a:buFontTx/>
              <a:buNone/>
              <a:defRPr sz="1800"/>
            </a:pPr>
            <a:r>
              <a:rPr lang="nl-BE" sz="2600" dirty="0" err="1"/>
              <a:t>T</a:t>
            </a:r>
            <a:r>
              <a:rPr sz="2600" dirty="0" smtClean="0"/>
              <a:t>el</a:t>
            </a:r>
            <a:r>
              <a:rPr sz="2600" dirty="0"/>
              <a:t>:</a:t>
            </a:r>
          </a:p>
          <a:p>
            <a:pPr marL="0" lvl="0" indent="0">
              <a:buSzTx/>
              <a:buFontTx/>
              <a:buNone/>
              <a:defRPr sz="1800"/>
            </a:pPr>
            <a:r>
              <a:rPr sz="2600" dirty="0"/>
              <a:t>GSM:</a:t>
            </a:r>
          </a:p>
          <a:p>
            <a:pPr marL="0" lvl="0" indent="0">
              <a:buSzTx/>
              <a:buFontTx/>
              <a:buNone/>
              <a:defRPr sz="1800"/>
            </a:pPr>
            <a:r>
              <a:rPr lang="nl-BE" sz="2600" dirty="0" smtClean="0"/>
              <a:t>KBGGG lid</a:t>
            </a:r>
            <a:r>
              <a:rPr sz="2600" dirty="0" smtClean="0"/>
              <a:t>: </a:t>
            </a:r>
            <a:r>
              <a:rPr lang="nl-BE" sz="2600" dirty="0" smtClean="0"/>
              <a:t>ja</a:t>
            </a:r>
            <a:r>
              <a:rPr sz="2600" dirty="0" smtClean="0"/>
              <a:t> </a:t>
            </a:r>
            <a:r>
              <a:rPr sz="2600" dirty="0"/>
              <a:t>/ </a:t>
            </a:r>
            <a:r>
              <a:rPr sz="2600" dirty="0" smtClean="0"/>
              <a:t>n</a:t>
            </a:r>
            <a:r>
              <a:rPr lang="nl-BE" sz="2600" dirty="0" smtClean="0"/>
              <a:t>een</a:t>
            </a:r>
            <a:endParaRPr sz="2600" dirty="0"/>
          </a:p>
        </p:txBody>
      </p:sp>
      <p:sp>
        <p:nvSpPr>
          <p:cNvPr id="59" name="Shape 5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3</a:t>
            </a:fld>
            <a:endParaRPr sz="1200">
              <a:solidFill>
                <a:srgbClr val="888888"/>
              </a:solidFill>
            </a:endParaRPr>
          </a:p>
        </p:txBody>
      </p:sp>
      <p:sp>
        <p:nvSpPr>
          <p:cNvPr id="60" name="Shape 60"/>
          <p:cNvSpPr/>
          <p:nvPr/>
        </p:nvSpPr>
        <p:spPr>
          <a:xfrm>
            <a:off x="-20320" y="4307436"/>
            <a:ext cx="11682042" cy="24263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marL="320842" lvl="0" indent="-320842">
              <a:lnSpc>
                <a:spcPct val="90000"/>
              </a:lnSpc>
              <a:spcBef>
                <a:spcPts val="1000"/>
              </a:spcBef>
              <a:buSzPct val="60000"/>
              <a:buBlip>
                <a:blip r:embed="rId2"/>
              </a:buBlip>
            </a:pPr>
            <a:r>
              <a:rPr lang="nl-BE" sz="3000" dirty="0" smtClean="0"/>
              <a:t>Zal deelnemen aan het wetenschappelijk programma van 1</a:t>
            </a:r>
            <a:r>
              <a:rPr sz="3000" dirty="0" smtClean="0"/>
              <a:t>3/11/2015 </a:t>
            </a:r>
            <a:r>
              <a:rPr lang="nl-BE" sz="3000" dirty="0" smtClean="0"/>
              <a:t>–</a:t>
            </a:r>
            <a:r>
              <a:rPr sz="3000" dirty="0" smtClean="0"/>
              <a:t> </a:t>
            </a:r>
            <a:r>
              <a:rPr lang="nl-BE" sz="3000" dirty="0"/>
              <a:t/>
            </a:r>
            <a:br>
              <a:rPr lang="nl-BE" sz="3000" dirty="0"/>
            </a:br>
            <a:r>
              <a:rPr sz="3000" dirty="0" smtClean="0"/>
              <a:t>Journal </a:t>
            </a:r>
            <a:r>
              <a:rPr sz="3000" dirty="0"/>
              <a:t>Club SRMLB/KBGGG </a:t>
            </a:r>
            <a:r>
              <a:rPr lang="nl-BE" sz="3000" dirty="0" smtClean="0"/>
              <a:t>te Namen, </a:t>
            </a:r>
            <a:r>
              <a:rPr lang="nl-BE" sz="3000" dirty="0" err="1" smtClean="0"/>
              <a:t>Cerle</a:t>
            </a:r>
            <a:r>
              <a:rPr lang="nl-BE" sz="3000" dirty="0" smtClean="0"/>
              <a:t> de </a:t>
            </a:r>
            <a:r>
              <a:rPr lang="nl-BE" sz="3000" dirty="0" err="1" smtClean="0"/>
              <a:t>Wallonie</a:t>
            </a:r>
            <a:endParaRPr sz="3000" dirty="0"/>
          </a:p>
          <a:p>
            <a:pPr marL="320842" lvl="0" indent="-320842">
              <a:lnSpc>
                <a:spcPct val="90000"/>
              </a:lnSpc>
              <a:spcBef>
                <a:spcPts val="1000"/>
              </a:spcBef>
              <a:buSzPct val="60000"/>
              <a:buBlip>
                <a:blip r:embed="rId2"/>
              </a:buBlip>
            </a:pPr>
            <a:endParaRPr sz="3000" dirty="0"/>
          </a:p>
          <a:p>
            <a:pPr marL="320842" lvl="0" indent="-320842">
              <a:lnSpc>
                <a:spcPct val="90000"/>
              </a:lnSpc>
              <a:spcBef>
                <a:spcPts val="1000"/>
              </a:spcBef>
              <a:buSzPct val="60000"/>
              <a:buBlip>
                <a:blip r:embed="rId2"/>
              </a:buBlip>
            </a:pPr>
            <a:r>
              <a:rPr lang="nl-BE" sz="3000" dirty="0" smtClean="0"/>
              <a:t>Zal deelnemen aan het sociaal programma – </a:t>
            </a:r>
            <a:br>
              <a:rPr lang="nl-BE" sz="3000" dirty="0" smtClean="0"/>
            </a:br>
            <a:r>
              <a:rPr lang="nl-BE" sz="3000" dirty="0" smtClean="0"/>
              <a:t>bezoek brouwerij </a:t>
            </a:r>
            <a:r>
              <a:rPr lang="nl-BE" sz="3000" dirty="0" err="1" smtClean="0"/>
              <a:t>L’échasse</a:t>
            </a:r>
            <a:r>
              <a:rPr lang="nl-BE" sz="3000" dirty="0" smtClean="0"/>
              <a:t> te Namen om 17U00</a:t>
            </a:r>
            <a:endParaRPr sz="3000" dirty="0"/>
          </a:p>
        </p:txBody>
      </p:sp>
      <p:sp>
        <p:nvSpPr>
          <p:cNvPr id="61" name="Shape 61"/>
          <p:cNvSpPr/>
          <p:nvPr/>
        </p:nvSpPr>
        <p:spPr>
          <a:xfrm>
            <a:off x="252549" y="1240452"/>
            <a:ext cx="3936273" cy="13183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>
            <a:lvl1pPr algn="ctr">
              <a:defRPr i="1"/>
            </a:lvl1pPr>
          </a:lstStyle>
          <a:p>
            <a:pPr lvl="0">
              <a:defRPr i="0"/>
            </a:pPr>
            <a:r>
              <a:rPr lang="nl-BE" sz="1600" dirty="0" smtClean="0">
                <a:solidFill>
                  <a:schemeClr val="tx1"/>
                </a:solidFill>
              </a:rPr>
              <a:t>Voor het wetenschappelijk programma worden alle kosten gedragen door onze sponsor </a:t>
            </a:r>
            <a:r>
              <a:rPr lang="nl-BE" sz="1600" dirty="0" err="1" smtClean="0">
                <a:solidFill>
                  <a:schemeClr val="tx1"/>
                </a:solidFill>
              </a:rPr>
              <a:t>Pareto</a:t>
            </a:r>
            <a:r>
              <a:rPr lang="nl-BE" sz="1600" dirty="0" smtClean="0">
                <a:solidFill>
                  <a:schemeClr val="tx1"/>
                </a:solidFill>
              </a:rPr>
              <a:t> (fiscaal expert).</a:t>
            </a:r>
          </a:p>
          <a:p>
            <a:pPr lvl="0">
              <a:defRPr i="0"/>
            </a:pPr>
            <a:r>
              <a:rPr lang="nl-BE" sz="1600" dirty="0" smtClean="0">
                <a:solidFill>
                  <a:schemeClr val="tx1"/>
                </a:solidFill>
              </a:rPr>
              <a:t>Het sociaal programma wordt U aangeboden door het KBGGG.</a:t>
            </a:r>
            <a:endParaRPr sz="1600" dirty="0">
              <a:solidFill>
                <a:schemeClr val="tx1"/>
              </a:solidFill>
            </a:endParaRPr>
          </a:p>
        </p:txBody>
      </p:sp>
      <p:pic>
        <p:nvPicPr>
          <p:cNvPr id="62" name="image2.jpg" descr="cid:part1.07050305.09040005@projectsmania.com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4594" y="2593658"/>
            <a:ext cx="1816657" cy="1678933"/>
          </a:xfrm>
          <a:prstGeom prst="rect">
            <a:avLst/>
          </a:prstGeom>
          <a:ln w="12700">
            <a:miter lim="400000"/>
          </a:ln>
        </p:spPr>
      </p:pic>
      <p:pic>
        <p:nvPicPr>
          <p:cNvPr id="63" name="pasted-image.ti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911251" y="2927464"/>
            <a:ext cx="2197393" cy="72707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362</Words>
  <Application>Microsoft Office PowerPoint</Application>
  <PresentationFormat>Breedbeeld</PresentationFormat>
  <Paragraphs>91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Helvetica Neue</vt:lpstr>
      <vt:lpstr>Times</vt:lpstr>
      <vt:lpstr>Default</vt:lpstr>
      <vt:lpstr>JOURNAL CLUB Nieuwe evoluties binnen Forensische Geneeskunde en bijzondere casussen.  13 November 2015 Cercle de Wallonie Namen</vt:lpstr>
      <vt:lpstr>PowerPoint-presentatie</vt:lpstr>
      <vt:lpstr>Inschrijvingsfiche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JOURNAL CLUB Nouvelles avancées en médecine légale et cas extraordinaires  13 November 2015 Cercle de Wallonie Namur</dc:title>
  <dc:creator>Karen Jacobs</dc:creator>
  <cp:lastModifiedBy>Karen Jacobs</cp:lastModifiedBy>
  <cp:revision>15</cp:revision>
  <dcterms:modified xsi:type="dcterms:W3CDTF">2015-10-13T12:59:28Z</dcterms:modified>
</cp:coreProperties>
</file>