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7781001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Texte niveau 1</a:t>
            </a:r>
          </a:p>
          <a:p>
            <a:pPr lvl="1">
              <a:defRPr sz="1800"/>
            </a:pPr>
            <a:r>
              <a:rPr sz="2400"/>
              <a:t>Texte niveau 2</a:t>
            </a:r>
          </a:p>
          <a:p>
            <a:pPr lvl="2">
              <a:defRPr sz="1800"/>
            </a:pPr>
            <a:r>
              <a:rPr sz="2400"/>
              <a:t>Texte niveau 3</a:t>
            </a:r>
          </a:p>
          <a:p>
            <a:pPr lvl="3">
              <a:defRPr sz="1800"/>
            </a:pPr>
            <a:r>
              <a:rPr sz="2400"/>
              <a:t>Texte niveau 4</a:t>
            </a:r>
          </a:p>
          <a:p>
            <a:pPr lvl="4">
              <a:defRPr sz="1800"/>
            </a:pPr>
            <a:r>
              <a:rPr sz="2400"/>
              <a:t>Texte niveau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Texte niveau 1</a:t>
            </a:r>
          </a:p>
          <a:p>
            <a:pPr lvl="1">
              <a:defRPr sz="1800"/>
            </a:pPr>
            <a:r>
              <a:rPr sz="2800"/>
              <a:t>Texte niveau 2</a:t>
            </a:r>
          </a:p>
          <a:p>
            <a:pPr lvl="2">
              <a:defRPr sz="1800"/>
            </a:pPr>
            <a:r>
              <a:rPr sz="2800"/>
              <a:t>Texte niveau 3</a:t>
            </a:r>
          </a:p>
          <a:p>
            <a:pPr lvl="3">
              <a:defRPr sz="1800"/>
            </a:pPr>
            <a:r>
              <a:rPr sz="2800"/>
              <a:t>Texte niveau 4</a:t>
            </a:r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Texte du titre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Texte niveau 1</a:t>
            </a:r>
          </a:p>
          <a:p>
            <a:pPr lvl="1">
              <a:defRPr sz="1800"/>
            </a:pPr>
            <a:r>
              <a:rPr sz="2800"/>
              <a:t>Texte niveau 2</a:t>
            </a:r>
          </a:p>
          <a:p>
            <a:pPr lvl="2">
              <a:defRPr sz="1800"/>
            </a:pPr>
            <a:r>
              <a:rPr sz="2800"/>
              <a:t>Texte niveau 3</a:t>
            </a:r>
          </a:p>
          <a:p>
            <a:pPr lvl="3">
              <a:defRPr sz="1800"/>
            </a:pPr>
            <a:r>
              <a:rPr sz="2800"/>
              <a:t>Texte niveau 4</a:t>
            </a:r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Texte du titre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Texte niveau 1</a:t>
            </a:r>
          </a:p>
          <a:p>
            <a:pPr lvl="1">
              <a:defRPr sz="1800"/>
            </a:pPr>
            <a:r>
              <a:rPr sz="2800"/>
              <a:t>Texte niveau 2</a:t>
            </a:r>
          </a:p>
          <a:p>
            <a:pPr lvl="2">
              <a:defRPr sz="1800"/>
            </a:pPr>
            <a:r>
              <a:rPr sz="2800"/>
              <a:t>Texte niveau 3</a:t>
            </a:r>
          </a:p>
          <a:p>
            <a:pPr lvl="3">
              <a:defRPr sz="1800"/>
            </a:pPr>
            <a:r>
              <a:rPr sz="2800"/>
              <a:t>Texte niveau 4</a:t>
            </a:r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Texte niveau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Texte du titre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Texte niveau 1</a:t>
            </a:r>
          </a:p>
          <a:p>
            <a:pPr lvl="1">
              <a:defRPr sz="1800"/>
            </a:pPr>
            <a:r>
              <a:rPr sz="2800"/>
              <a:t>Texte niveau 2</a:t>
            </a:r>
          </a:p>
          <a:p>
            <a:pPr lvl="2">
              <a:defRPr sz="1800"/>
            </a:pPr>
            <a:r>
              <a:rPr sz="2800"/>
              <a:t>Texte niveau 3</a:t>
            </a:r>
          </a:p>
          <a:p>
            <a:pPr lvl="3">
              <a:defRPr sz="1800"/>
            </a:pPr>
            <a:r>
              <a:rPr sz="2800"/>
              <a:t>Texte niveau 4</a:t>
            </a:r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Texte du titre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Texte niveau 1</a:t>
            </a:r>
          </a:p>
          <a:p>
            <a:pPr lvl="1">
              <a:defRPr sz="1800" b="0"/>
            </a:pPr>
            <a:r>
              <a:rPr sz="2400" b="1"/>
              <a:t>Texte niveau 2</a:t>
            </a:r>
          </a:p>
          <a:p>
            <a:pPr lvl="2">
              <a:defRPr sz="1800" b="0"/>
            </a:pPr>
            <a:r>
              <a:rPr sz="2400" b="1"/>
              <a:t>Texte niveau 3</a:t>
            </a:r>
          </a:p>
          <a:p>
            <a:pPr lvl="3">
              <a:defRPr sz="1800" b="0"/>
            </a:pPr>
            <a:r>
              <a:rPr sz="2400" b="1"/>
              <a:t>Texte niveau 4</a:t>
            </a:r>
          </a:p>
          <a:p>
            <a:pPr lvl="4">
              <a:defRPr sz="1800" b="0"/>
            </a:pPr>
            <a:r>
              <a:rPr sz="2400" b="1"/>
              <a:t>Texte niveau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Texte du titre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Texte du titre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Texte niveau 1</a:t>
            </a:r>
          </a:p>
          <a:p>
            <a:pPr lvl="1">
              <a:defRPr sz="1800"/>
            </a:pPr>
            <a:r>
              <a:rPr sz="3200"/>
              <a:t>Texte niveau 2</a:t>
            </a:r>
          </a:p>
          <a:p>
            <a:pPr lvl="2">
              <a:defRPr sz="1800"/>
            </a:pPr>
            <a:r>
              <a:rPr sz="3200"/>
              <a:t>Texte niveau 3</a:t>
            </a:r>
          </a:p>
          <a:p>
            <a:pPr lvl="3">
              <a:defRPr sz="1800"/>
            </a:pPr>
            <a:r>
              <a:rPr sz="3200"/>
              <a:t>Texte niveau 4</a:t>
            </a:r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Texte du titre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Texte niveau 1</a:t>
            </a:r>
          </a:p>
          <a:p>
            <a:pPr lvl="1">
              <a:defRPr sz="1800"/>
            </a:pPr>
            <a:r>
              <a:rPr sz="1600"/>
              <a:t>Texte niveau 2</a:t>
            </a:r>
          </a:p>
          <a:p>
            <a:pPr lvl="2">
              <a:defRPr sz="1800"/>
            </a:pPr>
            <a:r>
              <a:rPr sz="1600"/>
              <a:t>Texte niveau 3</a:t>
            </a:r>
          </a:p>
          <a:p>
            <a:pPr lvl="3">
              <a:defRPr sz="1800"/>
            </a:pPr>
            <a:r>
              <a:rPr sz="1600"/>
              <a:t>Texte niveau 4</a:t>
            </a:r>
          </a:p>
          <a:p>
            <a:pPr lvl="4">
              <a:defRPr sz="1800"/>
            </a:pPr>
            <a:r>
              <a:rPr sz="1600"/>
              <a:t>Texte niveau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Texte niveau 1</a:t>
            </a:r>
          </a:p>
          <a:p>
            <a:pPr lvl="1">
              <a:defRPr sz="1800"/>
            </a:pPr>
            <a:r>
              <a:rPr sz="2800"/>
              <a:t>Texte niveau 2</a:t>
            </a:r>
          </a:p>
          <a:p>
            <a:pPr lvl="2">
              <a:defRPr sz="1800"/>
            </a:pPr>
            <a:r>
              <a:rPr sz="2800"/>
              <a:t>Texte niveau 3</a:t>
            </a:r>
          </a:p>
          <a:p>
            <a:pPr lvl="3">
              <a:defRPr sz="1800"/>
            </a:pPr>
            <a:r>
              <a:rPr sz="2800"/>
              <a:t>Texte niveau 4</a:t>
            </a:r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83976" y="2607660"/>
            <a:ext cx="10027299" cy="231130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 defTabSz="676655">
              <a:defRPr sz="1800"/>
            </a:pPr>
            <a:r>
              <a:rPr sz="5846" dirty="0">
                <a:solidFill>
                  <a:srgbClr val="FF00FF"/>
                </a:solidFill>
              </a:rPr>
              <a:t>JOURNAL CLUB</a:t>
            </a:r>
            <a:br>
              <a:rPr sz="5846" dirty="0">
                <a:solidFill>
                  <a:srgbClr val="FF00FF"/>
                </a:solidFill>
              </a:rPr>
            </a:br>
            <a:r>
              <a:rPr lang="nl-BE" sz="1998" dirty="0" smtClean="0">
                <a:solidFill>
                  <a:srgbClr val="FFFFFF"/>
                </a:solidFill>
              </a:rPr>
              <a:t>Nieuwe evoluties binnen Forensische </a:t>
            </a:r>
            <a:r>
              <a:rPr lang="nl-BE" sz="1998" dirty="0">
                <a:solidFill>
                  <a:srgbClr val="FFFFFF"/>
                </a:solidFill>
              </a:rPr>
              <a:t>G</a:t>
            </a:r>
            <a:r>
              <a:rPr lang="nl-BE" sz="1998" dirty="0" smtClean="0">
                <a:solidFill>
                  <a:srgbClr val="FFFFFF"/>
                </a:solidFill>
              </a:rPr>
              <a:t>eneeskunde en bijzondere casussen.</a:t>
            </a:r>
            <a:r>
              <a:rPr sz="1998" dirty="0">
                <a:solidFill>
                  <a:srgbClr val="FFFFFF"/>
                </a:solidFill>
              </a:rPr>
              <a:t/>
            </a:r>
            <a:br>
              <a:rPr sz="1998" dirty="0">
                <a:solidFill>
                  <a:srgbClr val="FFFFFF"/>
                </a:solidFill>
              </a:rPr>
            </a:br>
            <a:r>
              <a:rPr sz="1998" dirty="0">
                <a:solidFill>
                  <a:srgbClr val="FFFFFF"/>
                </a:solidFill>
              </a:rPr>
              <a:t/>
            </a:r>
            <a:br>
              <a:rPr sz="1998" dirty="0">
                <a:solidFill>
                  <a:srgbClr val="FFFFFF"/>
                </a:solidFill>
              </a:rPr>
            </a:br>
            <a:r>
              <a:rPr sz="1998" dirty="0">
                <a:solidFill>
                  <a:srgbClr val="FFFFFF"/>
                </a:solidFill>
              </a:rPr>
              <a:t>13 November 2015</a:t>
            </a:r>
            <a:br>
              <a:rPr sz="1998" dirty="0">
                <a:solidFill>
                  <a:srgbClr val="FFFFFF"/>
                </a:solidFill>
              </a:rPr>
            </a:br>
            <a:r>
              <a:rPr sz="1998" dirty="0" err="1">
                <a:solidFill>
                  <a:srgbClr val="FFFFFF"/>
                </a:solidFill>
              </a:rPr>
              <a:t>Cercle</a:t>
            </a:r>
            <a:r>
              <a:rPr sz="1998" dirty="0">
                <a:solidFill>
                  <a:srgbClr val="FFFFFF"/>
                </a:solidFill>
              </a:rPr>
              <a:t> de </a:t>
            </a:r>
            <a:r>
              <a:rPr sz="1998" dirty="0" err="1">
                <a:solidFill>
                  <a:srgbClr val="FFFFFF"/>
                </a:solidFill>
              </a:rPr>
              <a:t>Wallonie</a:t>
            </a:r>
            <a:r>
              <a:rPr sz="1998" dirty="0">
                <a:solidFill>
                  <a:srgbClr val="FFFFFF"/>
                </a:solidFill>
              </a:rPr>
              <a:t/>
            </a:r>
            <a:br>
              <a:rPr sz="1998" dirty="0">
                <a:solidFill>
                  <a:srgbClr val="FFFFFF"/>
                </a:solidFill>
              </a:rPr>
            </a:br>
            <a:r>
              <a:rPr sz="1998" dirty="0" smtClean="0">
                <a:solidFill>
                  <a:srgbClr val="FFFFFF"/>
                </a:solidFill>
              </a:rPr>
              <a:t>Nam</a:t>
            </a:r>
            <a:r>
              <a:rPr lang="nl-BE" sz="1998" dirty="0" smtClean="0">
                <a:solidFill>
                  <a:srgbClr val="FFFFFF"/>
                </a:solidFill>
              </a:rPr>
              <a:t>en</a:t>
            </a:r>
            <a:endParaRPr sz="1998" dirty="0">
              <a:solidFill>
                <a:srgbClr val="FFFFFF"/>
              </a:solidFill>
            </a:endParaRPr>
          </a:p>
        </p:txBody>
      </p:sp>
      <p:pic>
        <p:nvPicPr>
          <p:cNvPr id="50" name="image2.jpg" descr="cid:part1.07050305.09040005@projectsmania.com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8619" y="5071031"/>
            <a:ext cx="1816656" cy="16789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</a:t>
            </a:fld>
            <a:endParaRPr sz="1200">
              <a:solidFill>
                <a:srgbClr val="888888"/>
              </a:solidFill>
            </a:endParaRPr>
          </a:p>
        </p:txBody>
      </p:sp>
      <p:graphicFrame>
        <p:nvGraphicFramePr>
          <p:cNvPr id="53" name="Table 53"/>
          <p:cNvGraphicFramePr/>
          <p:nvPr>
            <p:extLst>
              <p:ext uri="{D42A27DB-BD31-4B8C-83A1-F6EECF244321}">
                <p14:modId xmlns:p14="http://schemas.microsoft.com/office/powerpoint/2010/main" val="1328517932"/>
              </p:ext>
            </p:extLst>
          </p:nvPr>
        </p:nvGraphicFramePr>
        <p:xfrm>
          <a:off x="314649" y="22112"/>
          <a:ext cx="6884818" cy="7573402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1791201"/>
                <a:gridCol w="855096"/>
                <a:gridCol w="4238521"/>
              </a:tblGrid>
              <a:tr h="282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Welkom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8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30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INTRO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9CE1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8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50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9CE1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Dr F. </a:t>
                      </a:r>
                      <a:r>
                        <a:rPr sz="1200" dirty="0" err="1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Beauthier</a:t>
                      </a: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, </a:t>
                      </a:r>
                      <a:r>
                        <a:rPr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vice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-voorzitter</a:t>
                      </a:r>
                      <a:r>
                        <a:rPr lang="nl-BE" sz="1200" baseline="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KBGGG</a:t>
                      </a:r>
                      <a:endParaRPr sz="1200" dirty="0">
                        <a:solidFill>
                          <a:srgbClr val="1E497D"/>
                        </a:solidFill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Laurent Blaise, 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Financieel S</a:t>
                      </a:r>
                      <a:r>
                        <a:rPr sz="1000" b="1" dirty="0" err="1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enior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Consultant 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Pareto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9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-10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 dirty="0" err="1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Conf</a:t>
                      </a:r>
                      <a:r>
                        <a:rPr lang="nl-BE" sz="1200" dirty="0" err="1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erentie</a:t>
                      </a:r>
                      <a:r>
                        <a:rPr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</a:t>
                      </a: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Pareto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KOFFIE</a:t>
                      </a:r>
                      <a:r>
                        <a:rPr lang="nl-BE" sz="1000" b="1" baseline="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PAUZE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10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-10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30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SESSI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TOXICO/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DNA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EC03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EC03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VINCENT DI FAZIO, </a:t>
                      </a:r>
                      <a:r>
                        <a:rPr sz="1000" b="1" dirty="0" err="1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Toxicolo</a:t>
                      </a:r>
                      <a:r>
                        <a:rPr lang="nl-BE" sz="1000" b="1" dirty="0" err="1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og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NICC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10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30-11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00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DFSA 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bij gebruik van </a:t>
                      </a:r>
                      <a:r>
                        <a:rPr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ketamine 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en</a:t>
                      </a:r>
                      <a:r>
                        <a:rPr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</a:t>
                      </a: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diazepam 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door een gynaecoloog</a:t>
                      </a:r>
                      <a:endParaRPr sz="1200" dirty="0">
                        <a:solidFill>
                          <a:srgbClr val="1E497D"/>
                        </a:solidFill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BRAM BEKAERT , DNA Expert KUL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11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00-11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30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 dirty="0" err="1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DNAge</a:t>
                      </a: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: 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een nieuwe forensische test</a:t>
                      </a:r>
                      <a:r>
                        <a:rPr lang="nl-BE" sz="1200" baseline="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voor leeftijdsbepaling </a:t>
                      </a:r>
                      <a:r>
                        <a:rPr lang="nl-BE" sz="1200" baseline="0" dirty="0" err="1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a.h.v</a:t>
                      </a:r>
                      <a:r>
                        <a:rPr lang="nl-BE" sz="1200" baseline="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. DNA </a:t>
                      </a:r>
                      <a:r>
                        <a:rPr lang="nl-BE" sz="1200" baseline="0" dirty="0" err="1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methylatie</a:t>
                      </a:r>
                      <a:r>
                        <a:rPr lang="nl-BE" sz="1200" baseline="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merkers. </a:t>
                      </a:r>
                      <a:endParaRPr sz="1200" dirty="0">
                        <a:solidFill>
                          <a:srgbClr val="1E497D"/>
                        </a:solidFill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SESSI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GERECHTELIJKE</a:t>
                      </a:r>
                      <a:r>
                        <a:rPr lang="nl-BE" sz="1000" b="1" baseline="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GENEESKUNDE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EC03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EC03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43239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SEB DE FROIDMONT, 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Forensisch</a:t>
                      </a:r>
                      <a:r>
                        <a:rPr lang="nl-BE" sz="1000" b="1" baseline="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arts 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IML </a:t>
                      </a: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Liège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11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30-12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00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CT</a:t>
                      </a:r>
                      <a:r>
                        <a:rPr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post-mortem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, status praesens</a:t>
                      </a:r>
                      <a:r>
                        <a:rPr lang="nl-BE" sz="1200" baseline="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en toekomstvisie in Luik</a:t>
                      </a:r>
                      <a:endParaRPr sz="1200" dirty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PHIL LEFEVRE, 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Forensisch antropoloog 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IML </a:t>
                      </a: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Hainaut-Namur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12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00-12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30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Actuele ontwikkeling en vooruitzichten</a:t>
                      </a:r>
                      <a:r>
                        <a:rPr lang="nl-BE" sz="1200" baseline="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binnen de </a:t>
                      </a:r>
                      <a:r>
                        <a:rPr lang="nl-BE" sz="1200" baseline="0" dirty="0" err="1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médico</a:t>
                      </a:r>
                      <a:r>
                        <a:rPr lang="nl-BE" sz="1200" baseline="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-legale antropologie</a:t>
                      </a:r>
                      <a:endParaRPr sz="1200" dirty="0">
                        <a:solidFill>
                          <a:srgbClr val="1E497D"/>
                        </a:solidFill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LUNCH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SESSI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ANTHROPO + 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SPECIAL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TOPICS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9CE1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14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00-15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00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9CE1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Philippe </a:t>
                      </a:r>
                      <a:r>
                        <a:rPr sz="1000" b="1" dirty="0" err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boxho</a:t>
                      </a: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, 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Forensisch</a:t>
                      </a:r>
                      <a:r>
                        <a:rPr lang="nl-BE" sz="1000" b="1" baseline="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arts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</a:t>
                      </a:r>
                      <a:r>
                        <a:rPr sz="1000" b="1" dirty="0" err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ULg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14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00-14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30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Nieuwigheden in strafzaken </a:t>
                      </a:r>
                      <a:r>
                        <a:rPr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art </a:t>
                      </a: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399/400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12653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Prof W. Van de Voorde,
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Forensisch arts</a:t>
                      </a: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, </a:t>
                      </a:r>
                      <a:r>
                        <a:rPr sz="1000" b="1" dirty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KUL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14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30-14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45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Situatie Forensische</a:t>
                      </a:r>
                      <a:r>
                        <a:rPr lang="nl-BE" sz="1200" baseline="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Geneeskunde in</a:t>
                      </a:r>
                      <a:r>
                        <a:rPr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</a:t>
                      </a: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2015-2016 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in</a:t>
                      </a:r>
                      <a:r>
                        <a:rPr lang="nl-BE" sz="1200" baseline="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België</a:t>
                      </a:r>
                      <a:endParaRPr sz="1200" dirty="0">
                        <a:solidFill>
                          <a:srgbClr val="1E497D"/>
                        </a:solidFill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353919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nl-NL" sz="1000" b="1" i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Helvetica"/>
                        </a:rPr>
                        <a:t>Joke Wuestenbergs, KUL</a:t>
                      </a:r>
                      <a:endParaRPr lang="nl-NL" sz="1000" b="1" i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Calibri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14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45-15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00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Zelfmoord d.m.v. Helium</a:t>
                      </a:r>
                      <a:endParaRPr sz="1200" dirty="0">
                        <a:solidFill>
                          <a:srgbClr val="1E497D"/>
                        </a:solidFill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WORKSHOP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SESSIE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15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-16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KOFFIE PAUZE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64B3D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16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-16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20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CONCLUS</a:t>
                      </a:r>
                      <a:r>
                        <a:rPr lang="nl-BE" sz="1000" b="1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IES</a:t>
                      </a:r>
                      <a:endParaRPr sz="1000" b="1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9CE15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16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20-16</a:t>
                      </a:r>
                      <a:r>
                        <a:rPr lang="nl-BE"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U</a:t>
                      </a:r>
                      <a:r>
                        <a:rPr sz="800" dirty="0" smtClean="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40</a:t>
                      </a:r>
                      <a:endParaRPr sz="800" dirty="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 dirty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Prof W. Van de Voorde, 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voorzitter</a:t>
                      </a:r>
                      <a:r>
                        <a:rPr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 </a:t>
                      </a:r>
                      <a:r>
                        <a:rPr lang="nl-BE" sz="1200" dirty="0" smtClean="0">
                          <a:solidFill>
                            <a:srgbClr val="1E497D"/>
                          </a:solidFill>
                          <a:latin typeface="Times"/>
                          <a:ea typeface="Times"/>
                          <a:cs typeface="Times"/>
                          <a:sym typeface="Times"/>
                        </a:rPr>
                        <a:t>KBGGG</a:t>
                      </a:r>
                      <a:endParaRPr sz="1200" dirty="0">
                        <a:solidFill>
                          <a:srgbClr val="1E497D"/>
                        </a:solidFill>
                        <a:latin typeface="Times"/>
                        <a:ea typeface="Times"/>
                        <a:cs typeface="Times"/>
                        <a:sym typeface="Times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lvl="0" algn="l" defTabSz="457200">
                        <a:defRPr sz="100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3E4E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000" b="0" i="0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000" b="0" i="0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Shape 54"/>
          <p:cNvSpPr/>
          <p:nvPr/>
        </p:nvSpPr>
        <p:spPr>
          <a:xfrm>
            <a:off x="8041531" y="332576"/>
            <a:ext cx="3716348" cy="5431791"/>
          </a:xfrm>
          <a:prstGeom prst="rect">
            <a:avLst/>
          </a:prstGeom>
          <a:gradFill>
            <a:gsLst>
              <a:gs pos="0">
                <a:srgbClr val="5F82CB"/>
              </a:gs>
              <a:gs pos="50000">
                <a:srgbClr val="3E70CA"/>
              </a:gs>
              <a:gs pos="100000">
                <a:srgbClr val="2F61BA"/>
              </a:gs>
            </a:gsLst>
            <a:path>
              <a:fillToRect l="50000" t="-385" r="50000" b="100385"/>
            </a:path>
          </a:gradFill>
          <a:ln w="6350">
            <a:solidFill>
              <a:srgbClr val="4472C4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ctr"/>
            <a:r>
              <a:rPr dirty="0" smtClean="0">
                <a:solidFill>
                  <a:srgbClr val="FFFFFF"/>
                </a:solidFill>
              </a:rPr>
              <a:t>PROGRAMM</a:t>
            </a:r>
            <a:r>
              <a:rPr lang="nl-BE" dirty="0" smtClean="0">
                <a:solidFill>
                  <a:srgbClr val="FFFFFF"/>
                </a:solidFill>
              </a:rPr>
              <a:t>A</a:t>
            </a:r>
            <a:r>
              <a:rPr dirty="0" smtClean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JOURNAL CLUB</a:t>
            </a:r>
          </a:p>
          <a:p>
            <a:pPr lvl="0" algn="ctr"/>
            <a:r>
              <a:rPr dirty="0">
                <a:solidFill>
                  <a:srgbClr val="FFFFFF"/>
                </a:solidFill>
              </a:rPr>
              <a:t> SRMLB -KBGGG</a:t>
            </a:r>
          </a:p>
          <a:p>
            <a:pPr lvl="0" algn="ctr"/>
            <a:r>
              <a:rPr dirty="0">
                <a:solidFill>
                  <a:srgbClr val="FFFFFF"/>
                </a:solidFill>
              </a:rPr>
              <a:t>13/11/2015</a:t>
            </a:r>
          </a:p>
          <a:p>
            <a:pPr lvl="0" algn="ctr"/>
            <a:endParaRPr i="1" dirty="0">
              <a:solidFill>
                <a:srgbClr val="FFFFFF"/>
              </a:solidFill>
            </a:endParaRPr>
          </a:p>
          <a:p>
            <a:pPr lvl="0" algn="ctr"/>
            <a:r>
              <a:rPr lang="nl-BE" dirty="0" smtClean="0">
                <a:solidFill>
                  <a:srgbClr val="FFFFFF"/>
                </a:solidFill>
              </a:rPr>
              <a:t>Adres</a:t>
            </a:r>
            <a:r>
              <a:rPr dirty="0" smtClean="0">
                <a:solidFill>
                  <a:srgbClr val="FFFFFF"/>
                </a:solidFill>
              </a:rPr>
              <a:t>:</a:t>
            </a:r>
            <a:endParaRPr dirty="0">
              <a:solidFill>
                <a:srgbClr val="FFFFFF"/>
              </a:solidFill>
            </a:endParaRPr>
          </a:p>
          <a:p>
            <a:pPr lvl="0" algn="ctr"/>
            <a:r>
              <a:rPr dirty="0" err="1">
                <a:solidFill>
                  <a:srgbClr val="FFFFFF"/>
                </a:solidFill>
              </a:rPr>
              <a:t>Cercle</a:t>
            </a:r>
            <a:r>
              <a:rPr dirty="0">
                <a:solidFill>
                  <a:srgbClr val="FFFFFF"/>
                </a:solidFill>
              </a:rPr>
              <a:t> de </a:t>
            </a:r>
            <a:r>
              <a:rPr dirty="0" err="1">
                <a:solidFill>
                  <a:srgbClr val="FFFFFF"/>
                </a:solidFill>
              </a:rPr>
              <a:t>wallonie</a:t>
            </a:r>
            <a:r>
              <a:rPr dirty="0">
                <a:solidFill>
                  <a:srgbClr val="FFFFFF"/>
                </a:solidFill>
              </a:rPr>
              <a:t> : </a:t>
            </a:r>
          </a:p>
          <a:p>
            <a:pPr lvl="0" algn="ctr"/>
            <a:r>
              <a:rPr dirty="0">
                <a:solidFill>
                  <a:srgbClr val="FFFFFF"/>
                </a:solidFill>
              </a:rPr>
              <a:t>Avenue de la </a:t>
            </a:r>
            <a:r>
              <a:rPr dirty="0" err="1">
                <a:solidFill>
                  <a:srgbClr val="FFFFFF"/>
                </a:solidFill>
              </a:rPr>
              <a:t>Vecquée</a:t>
            </a:r>
            <a:r>
              <a:rPr dirty="0">
                <a:solidFill>
                  <a:srgbClr val="FFFFFF"/>
                </a:solidFill>
              </a:rPr>
              <a:t>, 21 -</a:t>
            </a:r>
          </a:p>
          <a:p>
            <a:pPr lvl="0" algn="ctr"/>
            <a:r>
              <a:rPr dirty="0">
                <a:solidFill>
                  <a:srgbClr val="FFFFFF"/>
                </a:solidFill>
              </a:rPr>
              <a:t> 5000 </a:t>
            </a:r>
            <a:r>
              <a:rPr dirty="0" smtClean="0">
                <a:solidFill>
                  <a:srgbClr val="FFFFFF"/>
                </a:solidFill>
              </a:rPr>
              <a:t>Nam</a:t>
            </a:r>
            <a:r>
              <a:rPr lang="nl-BE" dirty="0" smtClean="0">
                <a:solidFill>
                  <a:srgbClr val="FFFFFF"/>
                </a:solidFill>
              </a:rPr>
              <a:t>en</a:t>
            </a:r>
            <a:r>
              <a:rPr dirty="0" smtClean="0">
                <a:solidFill>
                  <a:srgbClr val="FFFFFF"/>
                </a:solidFill>
              </a:rPr>
              <a:t> </a:t>
            </a:r>
            <a:endParaRPr dirty="0">
              <a:solidFill>
                <a:srgbClr val="FFFFFF"/>
              </a:solidFill>
            </a:endParaRPr>
          </a:p>
          <a:p>
            <a:pPr lvl="0" algn="ctr"/>
            <a:endParaRPr dirty="0">
              <a:solidFill>
                <a:srgbClr val="FFFFFF"/>
              </a:solidFill>
            </a:endParaRPr>
          </a:p>
          <a:p>
            <a:pPr lvl="0" algn="ctr"/>
            <a:r>
              <a:rPr lang="nl-BE" dirty="0" smtClean="0">
                <a:solidFill>
                  <a:srgbClr val="FFFFFF"/>
                </a:solidFill>
              </a:rPr>
              <a:t>Wetenschappelijk programma</a:t>
            </a:r>
            <a:r>
              <a:rPr dirty="0" smtClean="0">
                <a:solidFill>
                  <a:srgbClr val="FFFFFF"/>
                </a:solidFill>
              </a:rPr>
              <a:t>:</a:t>
            </a:r>
            <a:endParaRPr dirty="0">
              <a:solidFill>
                <a:srgbClr val="FFFFFF"/>
              </a:solidFill>
            </a:endParaRPr>
          </a:p>
          <a:p>
            <a:pPr lvl="0" algn="ctr"/>
            <a:r>
              <a:rPr lang="nl-BE" dirty="0" smtClean="0">
                <a:solidFill>
                  <a:srgbClr val="FFFFFF"/>
                </a:solidFill>
              </a:rPr>
              <a:t>0</a:t>
            </a:r>
            <a:r>
              <a:rPr dirty="0" smtClean="0">
                <a:solidFill>
                  <a:srgbClr val="FFFFFF"/>
                </a:solidFill>
              </a:rPr>
              <a:t>9</a:t>
            </a:r>
            <a:r>
              <a:rPr lang="nl-BE" dirty="0" smtClean="0">
                <a:solidFill>
                  <a:srgbClr val="FFFFFF"/>
                </a:solidFill>
              </a:rPr>
              <a:t>U00</a:t>
            </a:r>
            <a:r>
              <a:rPr dirty="0" smtClean="0">
                <a:solidFill>
                  <a:srgbClr val="FFFFFF"/>
                </a:solidFill>
              </a:rPr>
              <a:t>-16</a:t>
            </a:r>
            <a:r>
              <a:rPr lang="nl-BE" dirty="0" smtClean="0">
                <a:solidFill>
                  <a:srgbClr val="FFFFFF"/>
                </a:solidFill>
              </a:rPr>
              <a:t>U</a:t>
            </a:r>
            <a:r>
              <a:rPr dirty="0" smtClean="0">
                <a:solidFill>
                  <a:srgbClr val="FFFFFF"/>
                </a:solidFill>
              </a:rPr>
              <a:t>30</a:t>
            </a:r>
            <a:endParaRPr dirty="0">
              <a:solidFill>
                <a:srgbClr val="FFFFFF"/>
              </a:solidFill>
            </a:endParaRPr>
          </a:p>
          <a:p>
            <a:pPr lvl="0" algn="ctr"/>
            <a:endParaRPr dirty="0">
              <a:solidFill>
                <a:srgbClr val="FFFFFF"/>
              </a:solidFill>
            </a:endParaRPr>
          </a:p>
          <a:p>
            <a:pPr lvl="0" algn="ctr"/>
            <a:endParaRPr dirty="0">
              <a:solidFill>
                <a:srgbClr val="FFFFFF"/>
              </a:solidFill>
            </a:endParaRPr>
          </a:p>
          <a:p>
            <a:pPr lvl="0" algn="ctr"/>
            <a:endParaRPr dirty="0">
              <a:solidFill>
                <a:srgbClr val="FFFFFF"/>
              </a:solidFill>
            </a:endParaRPr>
          </a:p>
          <a:p>
            <a:pPr lvl="0" algn="ctr"/>
            <a:endParaRPr dirty="0">
              <a:solidFill>
                <a:srgbClr val="FFFFFF"/>
              </a:solidFill>
            </a:endParaRPr>
          </a:p>
          <a:p>
            <a:pPr lvl="0" algn="ctr"/>
            <a:endParaRPr dirty="0">
              <a:solidFill>
                <a:srgbClr val="FFFFFF"/>
              </a:solidFill>
            </a:endParaRPr>
          </a:p>
          <a:p>
            <a:pPr lvl="0" algn="ctr"/>
            <a:endParaRPr dirty="0">
              <a:solidFill>
                <a:srgbClr val="FFFFFF"/>
              </a:solidFill>
            </a:endParaRPr>
          </a:p>
          <a:p>
            <a:pPr lvl="0" algn="ctr"/>
            <a:endParaRPr dirty="0">
              <a:solidFill>
                <a:srgbClr val="FFFFFF"/>
              </a:solidFill>
            </a:endParaRPr>
          </a:p>
          <a:p>
            <a:pPr lvl="0" algn="ctr"/>
            <a:endParaRPr dirty="0">
              <a:solidFill>
                <a:srgbClr val="FFFFFF"/>
              </a:solidFill>
            </a:endParaRPr>
          </a:p>
        </p:txBody>
      </p:sp>
      <p:sp>
        <p:nvSpPr>
          <p:cNvPr id="55" name="Shape 55"/>
          <p:cNvSpPr/>
          <p:nvPr/>
        </p:nvSpPr>
        <p:spPr>
          <a:xfrm>
            <a:off x="7879181" y="4383870"/>
            <a:ext cx="4041048" cy="2215991"/>
          </a:xfrm>
          <a:prstGeom prst="rect">
            <a:avLst/>
          </a:prstGeom>
          <a:gradFill>
            <a:gsLst>
              <a:gs pos="0">
                <a:srgbClr val="FFDB9B"/>
              </a:gs>
              <a:gs pos="50000">
                <a:srgbClr val="FFD58D"/>
              </a:gs>
              <a:gs pos="100000">
                <a:srgbClr val="FFD078"/>
              </a:gs>
            </a:gsLst>
            <a:lin ang="5400000"/>
          </a:gradFill>
          <a:ln w="6350">
            <a:solidFill>
              <a:srgbClr val="FFC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ctr"/>
            <a:r>
              <a:rPr lang="nl-BE" dirty="0" smtClean="0"/>
              <a:t>SOCIAAL PROGRAMMA </a:t>
            </a:r>
            <a:r>
              <a:rPr dirty="0" smtClean="0"/>
              <a:t>17</a:t>
            </a:r>
            <a:r>
              <a:rPr lang="nl-BE" dirty="0" smtClean="0"/>
              <a:t>U00</a:t>
            </a:r>
            <a:r>
              <a:rPr dirty="0" smtClean="0"/>
              <a:t>:</a:t>
            </a:r>
            <a:endParaRPr dirty="0"/>
          </a:p>
          <a:p>
            <a:pPr lvl="0" algn="ctr"/>
            <a:endParaRPr dirty="0"/>
          </a:p>
          <a:p>
            <a:pPr lvl="0" algn="ctr"/>
            <a:r>
              <a:rPr lang="nl-BE" dirty="0" smtClean="0"/>
              <a:t>Bezoek aan brouwerij </a:t>
            </a:r>
            <a:r>
              <a:rPr lang="nl-BE" dirty="0"/>
              <a:t>L</a:t>
            </a:r>
            <a:r>
              <a:rPr dirty="0" smtClean="0"/>
              <a:t>’</a:t>
            </a:r>
            <a:r>
              <a:rPr dirty="0" err="1" smtClean="0"/>
              <a:t>échasse</a:t>
            </a:r>
            <a:r>
              <a:rPr dirty="0" smtClean="0"/>
              <a:t> </a:t>
            </a:r>
            <a:r>
              <a:rPr lang="nl-BE" dirty="0" smtClean="0"/>
              <a:t>te</a:t>
            </a:r>
            <a:r>
              <a:rPr dirty="0" smtClean="0"/>
              <a:t> Nam</a:t>
            </a:r>
            <a:r>
              <a:rPr lang="nl-BE" dirty="0" smtClean="0"/>
              <a:t>en</a:t>
            </a:r>
            <a:r>
              <a:rPr dirty="0" smtClean="0"/>
              <a:t> e</a:t>
            </a:r>
            <a:r>
              <a:rPr lang="nl-BE" dirty="0" smtClean="0"/>
              <a:t>n</a:t>
            </a:r>
            <a:r>
              <a:rPr dirty="0" smtClean="0"/>
              <a:t> </a:t>
            </a:r>
            <a:r>
              <a:rPr lang="nl-BE" dirty="0" smtClean="0"/>
              <a:t>degustatie van het artisanaal bier </a:t>
            </a:r>
          </a:p>
          <a:p>
            <a:pPr lvl="0" algn="ctr"/>
            <a:r>
              <a:rPr lang="nl-BE" dirty="0" smtClean="0"/>
              <a:t>“La </a:t>
            </a:r>
            <a:r>
              <a:rPr lang="nl-BE" dirty="0" err="1" smtClean="0"/>
              <a:t>Houppe</a:t>
            </a:r>
            <a:r>
              <a:rPr lang="nl-BE" dirty="0" smtClean="0"/>
              <a:t>”</a:t>
            </a:r>
            <a:endParaRPr dirty="0"/>
          </a:p>
          <a:p>
            <a:pPr lvl="0" algn="ctr"/>
            <a:endParaRPr dirty="0"/>
          </a:p>
          <a:p>
            <a:pPr lvl="0" algn="ctr"/>
            <a:r>
              <a:rPr dirty="0"/>
              <a:t>50 avenue de la </a:t>
            </a:r>
            <a:r>
              <a:rPr dirty="0" err="1"/>
              <a:t>plante</a:t>
            </a:r>
            <a:endParaRPr dirty="0"/>
          </a:p>
          <a:p>
            <a:pPr lvl="0" algn="ctr"/>
            <a:r>
              <a:rPr dirty="0"/>
              <a:t>5000 </a:t>
            </a:r>
            <a:r>
              <a:rPr dirty="0" smtClean="0"/>
              <a:t>Nam</a:t>
            </a:r>
            <a:r>
              <a:rPr lang="nl-BE" dirty="0" smtClean="0"/>
              <a:t>en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145521" y="-1100667"/>
            <a:ext cx="3932238" cy="2057401"/>
          </a:xfrm>
          <a:prstGeom prst="rect">
            <a:avLst/>
          </a:prstGeom>
          <a:solidFill>
            <a:srgbClr val="DDDDDD"/>
          </a:solidFill>
        </p:spPr>
        <p:txBody>
          <a:bodyPr lIns="0" tIns="0" rIns="0" bIns="0"/>
          <a:lstStyle/>
          <a:p>
            <a:pPr lvl="0">
              <a:defRPr sz="1800"/>
            </a:pPr>
            <a:r>
              <a:rPr lang="nl-BE" sz="3200" dirty="0" smtClean="0"/>
              <a:t>Inschrijvingsfiche</a:t>
            </a:r>
            <a:endParaRPr sz="3200" dirty="0"/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4271103" y="223110"/>
            <a:ext cx="7764331" cy="3800608"/>
          </a:xfrm>
          <a:prstGeom prst="rect">
            <a:avLst/>
          </a:prstGeom>
          <a:ln>
            <a:solidFill/>
          </a:ln>
        </p:spPr>
        <p:txBody>
          <a:bodyPr lIns="0" tIns="0" rIns="0" bIns="0"/>
          <a:lstStyle/>
          <a:p>
            <a:pPr marL="0" lvl="0" indent="0">
              <a:buSzTx/>
              <a:buFontTx/>
              <a:buNone/>
              <a:defRPr sz="1800"/>
            </a:pPr>
            <a:r>
              <a:rPr lang="nl-BE" sz="2600" dirty="0" err="1" smtClean="0"/>
              <a:t>Dhr</a:t>
            </a:r>
            <a:r>
              <a:rPr lang="nl-BE" sz="2600" dirty="0" smtClean="0"/>
              <a:t>/</a:t>
            </a:r>
            <a:r>
              <a:rPr lang="nl-BE" sz="2600" dirty="0" err="1" smtClean="0"/>
              <a:t>Mevr</a:t>
            </a:r>
            <a:r>
              <a:rPr sz="2600" dirty="0" smtClean="0"/>
              <a:t>……</a:t>
            </a:r>
            <a:endParaRPr sz="2600" dirty="0"/>
          </a:p>
          <a:p>
            <a:pPr marL="0" lvl="0" indent="0">
              <a:buSzTx/>
              <a:buFontTx/>
              <a:buNone/>
              <a:defRPr sz="1800"/>
            </a:pPr>
            <a:r>
              <a:rPr lang="nl-BE" sz="2600" dirty="0" smtClean="0"/>
              <a:t>Titel</a:t>
            </a:r>
            <a:r>
              <a:rPr sz="2600" dirty="0" smtClean="0"/>
              <a:t>: </a:t>
            </a:r>
            <a:endParaRPr sz="2600" dirty="0"/>
          </a:p>
          <a:p>
            <a:pPr marL="0" lvl="0" indent="0">
              <a:buSzTx/>
              <a:buFontTx/>
              <a:buNone/>
              <a:defRPr sz="1800"/>
            </a:pPr>
            <a:r>
              <a:rPr lang="nl-BE" sz="2600" dirty="0" smtClean="0"/>
              <a:t>Adres</a:t>
            </a:r>
            <a:r>
              <a:rPr sz="2600" dirty="0" smtClean="0"/>
              <a:t>: </a:t>
            </a:r>
            <a:endParaRPr sz="2600" dirty="0"/>
          </a:p>
          <a:p>
            <a:pPr marL="0" lvl="0" indent="0">
              <a:buSzTx/>
              <a:buFontTx/>
              <a:buNone/>
              <a:defRPr sz="1800"/>
            </a:pPr>
            <a:endParaRPr sz="2600" dirty="0"/>
          </a:p>
          <a:p>
            <a:pPr marL="0" lvl="0" indent="0">
              <a:buSzTx/>
              <a:buFontTx/>
              <a:buNone/>
              <a:defRPr sz="1800"/>
            </a:pPr>
            <a:r>
              <a:rPr lang="nl-BE" sz="2600" dirty="0"/>
              <a:t>M</a:t>
            </a:r>
            <a:r>
              <a:rPr sz="2600" dirty="0" smtClean="0"/>
              <a:t>ail</a:t>
            </a:r>
            <a:r>
              <a:rPr sz="2600" dirty="0"/>
              <a:t>:</a:t>
            </a:r>
          </a:p>
          <a:p>
            <a:pPr marL="0" lvl="0" indent="0">
              <a:buSzTx/>
              <a:buFontTx/>
              <a:buNone/>
              <a:defRPr sz="1800"/>
            </a:pPr>
            <a:r>
              <a:rPr lang="nl-BE" sz="2600" dirty="0" err="1"/>
              <a:t>T</a:t>
            </a:r>
            <a:r>
              <a:rPr sz="2600" dirty="0" smtClean="0"/>
              <a:t>el</a:t>
            </a:r>
            <a:r>
              <a:rPr sz="2600" dirty="0"/>
              <a:t>:</a:t>
            </a:r>
          </a:p>
          <a:p>
            <a:pPr marL="0" lvl="0" indent="0">
              <a:buSzTx/>
              <a:buFontTx/>
              <a:buNone/>
              <a:defRPr sz="1800"/>
            </a:pPr>
            <a:r>
              <a:rPr sz="2600" dirty="0"/>
              <a:t>GSM:</a:t>
            </a:r>
          </a:p>
          <a:p>
            <a:pPr marL="0" lvl="0" indent="0">
              <a:buSzTx/>
              <a:buFontTx/>
              <a:buNone/>
              <a:defRPr sz="1800"/>
            </a:pPr>
            <a:r>
              <a:rPr lang="nl-BE" sz="2600" dirty="0" smtClean="0"/>
              <a:t>KBGGG lid</a:t>
            </a:r>
            <a:r>
              <a:rPr sz="2600" dirty="0" smtClean="0"/>
              <a:t>: </a:t>
            </a:r>
            <a:r>
              <a:rPr lang="nl-BE" sz="2600" dirty="0" smtClean="0"/>
              <a:t>ja</a:t>
            </a:r>
            <a:r>
              <a:rPr sz="2600" dirty="0" smtClean="0"/>
              <a:t> </a:t>
            </a:r>
            <a:r>
              <a:rPr sz="2600" dirty="0"/>
              <a:t>/ </a:t>
            </a:r>
            <a:r>
              <a:rPr sz="2600" dirty="0" smtClean="0"/>
              <a:t>n</a:t>
            </a:r>
            <a:r>
              <a:rPr lang="nl-BE" sz="2600" dirty="0" smtClean="0"/>
              <a:t>een</a:t>
            </a:r>
            <a:endParaRPr sz="2600" dirty="0"/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</a:t>
            </a:fld>
            <a:endParaRPr sz="1200">
              <a:solidFill>
                <a:srgbClr val="888888"/>
              </a:solidFill>
            </a:endParaRPr>
          </a:p>
        </p:txBody>
      </p:sp>
      <p:sp>
        <p:nvSpPr>
          <p:cNvPr id="60" name="Shape 60"/>
          <p:cNvSpPr/>
          <p:nvPr/>
        </p:nvSpPr>
        <p:spPr>
          <a:xfrm>
            <a:off x="-20320" y="4307436"/>
            <a:ext cx="11682042" cy="2426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marL="320842" lvl="0" indent="-320842">
              <a:lnSpc>
                <a:spcPct val="90000"/>
              </a:lnSpc>
              <a:spcBef>
                <a:spcPts val="1000"/>
              </a:spcBef>
              <a:buSzPct val="60000"/>
              <a:buBlip>
                <a:blip r:embed="rId2"/>
              </a:buBlip>
            </a:pPr>
            <a:r>
              <a:rPr lang="nl-BE" sz="3000" dirty="0" smtClean="0"/>
              <a:t>Zal deelnemen aan het wetenschappelijk programma van 1</a:t>
            </a:r>
            <a:r>
              <a:rPr sz="3000" dirty="0" smtClean="0"/>
              <a:t>3/11/2015 </a:t>
            </a:r>
            <a:r>
              <a:rPr lang="nl-BE" sz="3000" dirty="0" smtClean="0"/>
              <a:t>–</a:t>
            </a:r>
            <a:r>
              <a:rPr sz="3000" dirty="0" smtClean="0"/>
              <a:t> </a:t>
            </a:r>
            <a:r>
              <a:rPr lang="nl-BE" sz="3000" dirty="0"/>
              <a:t/>
            </a:r>
            <a:br>
              <a:rPr lang="nl-BE" sz="3000" dirty="0"/>
            </a:br>
            <a:r>
              <a:rPr sz="3000" dirty="0" smtClean="0"/>
              <a:t>Journal </a:t>
            </a:r>
            <a:r>
              <a:rPr sz="3000" dirty="0"/>
              <a:t>Club SRMLB/KBGGG </a:t>
            </a:r>
            <a:r>
              <a:rPr lang="nl-BE" sz="3000" dirty="0" smtClean="0"/>
              <a:t>te Namen, </a:t>
            </a:r>
            <a:r>
              <a:rPr lang="nl-BE" sz="3000" dirty="0" err="1" smtClean="0"/>
              <a:t>Cerle</a:t>
            </a:r>
            <a:r>
              <a:rPr lang="nl-BE" sz="3000" dirty="0" smtClean="0"/>
              <a:t> de </a:t>
            </a:r>
            <a:r>
              <a:rPr lang="nl-BE" sz="3000" dirty="0" err="1" smtClean="0"/>
              <a:t>Wallonie</a:t>
            </a:r>
            <a:endParaRPr sz="3000" dirty="0"/>
          </a:p>
          <a:p>
            <a:pPr marL="320842" lvl="0" indent="-320842">
              <a:lnSpc>
                <a:spcPct val="90000"/>
              </a:lnSpc>
              <a:spcBef>
                <a:spcPts val="1000"/>
              </a:spcBef>
              <a:buSzPct val="60000"/>
              <a:buBlip>
                <a:blip r:embed="rId2"/>
              </a:buBlip>
            </a:pPr>
            <a:endParaRPr sz="3000" dirty="0"/>
          </a:p>
          <a:p>
            <a:pPr marL="320842" lvl="0" indent="-320842">
              <a:lnSpc>
                <a:spcPct val="90000"/>
              </a:lnSpc>
              <a:spcBef>
                <a:spcPts val="1000"/>
              </a:spcBef>
              <a:buSzPct val="60000"/>
              <a:buBlip>
                <a:blip r:embed="rId2"/>
              </a:buBlip>
            </a:pPr>
            <a:r>
              <a:rPr lang="nl-BE" sz="3000" dirty="0" smtClean="0"/>
              <a:t>Zal deelnemen aan het sociaal programma – </a:t>
            </a:r>
            <a:br>
              <a:rPr lang="nl-BE" sz="3000" dirty="0" smtClean="0"/>
            </a:br>
            <a:r>
              <a:rPr lang="nl-BE" sz="3000" dirty="0" smtClean="0"/>
              <a:t>bezoek brouwerij </a:t>
            </a:r>
            <a:r>
              <a:rPr lang="nl-BE" sz="3000" dirty="0" err="1" smtClean="0"/>
              <a:t>L’échasse</a:t>
            </a:r>
            <a:r>
              <a:rPr lang="nl-BE" sz="3000" dirty="0" smtClean="0"/>
              <a:t> te Namen om 17U00</a:t>
            </a:r>
            <a:endParaRPr sz="3000" dirty="0"/>
          </a:p>
        </p:txBody>
      </p:sp>
      <p:sp>
        <p:nvSpPr>
          <p:cNvPr id="61" name="Shape 61"/>
          <p:cNvSpPr/>
          <p:nvPr/>
        </p:nvSpPr>
        <p:spPr>
          <a:xfrm>
            <a:off x="252549" y="1240452"/>
            <a:ext cx="3936273" cy="1318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i="1"/>
            </a:lvl1pPr>
          </a:lstStyle>
          <a:p>
            <a:pPr lvl="0">
              <a:defRPr i="0"/>
            </a:pPr>
            <a:r>
              <a:rPr lang="nl-BE" sz="1600" dirty="0" smtClean="0">
                <a:solidFill>
                  <a:schemeClr val="tx1"/>
                </a:solidFill>
              </a:rPr>
              <a:t>Voor het wetenschappelijk programma worden alle kosten gedragen door onze sponsor </a:t>
            </a:r>
            <a:r>
              <a:rPr lang="nl-BE" sz="1600" dirty="0" err="1" smtClean="0">
                <a:solidFill>
                  <a:schemeClr val="tx1"/>
                </a:solidFill>
              </a:rPr>
              <a:t>Pareto</a:t>
            </a:r>
            <a:r>
              <a:rPr lang="nl-BE" sz="1600" dirty="0" smtClean="0">
                <a:solidFill>
                  <a:schemeClr val="tx1"/>
                </a:solidFill>
              </a:rPr>
              <a:t> (fiscaal expert).</a:t>
            </a:r>
          </a:p>
          <a:p>
            <a:pPr lvl="0">
              <a:defRPr i="0"/>
            </a:pPr>
            <a:r>
              <a:rPr lang="nl-BE" sz="1600" dirty="0" smtClean="0">
                <a:solidFill>
                  <a:schemeClr val="tx1"/>
                </a:solidFill>
              </a:rPr>
              <a:t>Het sociaal programma wordt U aangeboden door het KBGGG.</a:t>
            </a:r>
            <a:endParaRPr sz="1600" dirty="0">
              <a:solidFill>
                <a:schemeClr val="tx1"/>
              </a:solidFill>
            </a:endParaRPr>
          </a:p>
        </p:txBody>
      </p:sp>
      <p:pic>
        <p:nvPicPr>
          <p:cNvPr id="62" name="image2.jpg" descr="cid:part1.07050305.09040005@projectsmania.com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4594" y="2593658"/>
            <a:ext cx="1816657" cy="16789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pasted-image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11251" y="2927464"/>
            <a:ext cx="2197393" cy="7270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362</Words>
  <Application>Microsoft Office PowerPoint</Application>
  <PresentationFormat>Breedbeeld</PresentationFormat>
  <Paragraphs>91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Helvetica Neue</vt:lpstr>
      <vt:lpstr>Times</vt:lpstr>
      <vt:lpstr>Default</vt:lpstr>
      <vt:lpstr>JOURNAL CLUB Nieuwe evoluties binnen Forensische Geneeskunde en bijzondere casussen.  13 November 2015 Cercle de Wallonie Namen</vt:lpstr>
      <vt:lpstr>PowerPoint-presentatie</vt:lpstr>
      <vt:lpstr>Inschrijvingsfiche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CLUB Nouvelles avancées en médecine légale et cas extraordinaires  13 November 2015 Cercle de Wallonie Namur</dc:title>
  <dc:creator>Karen Jacobs</dc:creator>
  <cp:lastModifiedBy>Karen Jacobs</cp:lastModifiedBy>
  <cp:revision>15</cp:revision>
  <dcterms:modified xsi:type="dcterms:W3CDTF">2015-10-13T12:59:28Z</dcterms:modified>
</cp:coreProperties>
</file>